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4" r:id="rId4"/>
    <p:sldMasterId id="2147483770" r:id="rId5"/>
  </p:sldMasterIdLst>
  <p:notesMasterIdLst>
    <p:notesMasterId r:id="rId145"/>
  </p:notesMasterIdLst>
  <p:handoutMasterIdLst>
    <p:handoutMasterId r:id="rId146"/>
  </p:handoutMasterIdLst>
  <p:sldIdLst>
    <p:sldId id="271" r:id="rId6"/>
    <p:sldId id="307" r:id="rId7"/>
    <p:sldId id="2172" r:id="rId8"/>
    <p:sldId id="2173" r:id="rId9"/>
    <p:sldId id="293" r:id="rId10"/>
    <p:sldId id="2175" r:id="rId11"/>
    <p:sldId id="2176" r:id="rId12"/>
    <p:sldId id="2177" r:id="rId13"/>
    <p:sldId id="2178" r:id="rId14"/>
    <p:sldId id="2179" r:id="rId15"/>
    <p:sldId id="2181" r:id="rId16"/>
    <p:sldId id="2182" r:id="rId17"/>
    <p:sldId id="2183" r:id="rId18"/>
    <p:sldId id="2184" r:id="rId19"/>
    <p:sldId id="2185" r:id="rId20"/>
    <p:sldId id="2186" r:id="rId21"/>
    <p:sldId id="2187" r:id="rId22"/>
    <p:sldId id="2188" r:id="rId23"/>
    <p:sldId id="2189" r:id="rId24"/>
    <p:sldId id="2190" r:id="rId25"/>
    <p:sldId id="2191" r:id="rId26"/>
    <p:sldId id="2192" r:id="rId27"/>
    <p:sldId id="2193" r:id="rId28"/>
    <p:sldId id="2197" r:id="rId29"/>
    <p:sldId id="2196" r:id="rId30"/>
    <p:sldId id="2194" r:id="rId31"/>
    <p:sldId id="2195" r:id="rId32"/>
    <p:sldId id="2198" r:id="rId33"/>
    <p:sldId id="2199" r:id="rId34"/>
    <p:sldId id="2200" r:id="rId35"/>
    <p:sldId id="2201" r:id="rId36"/>
    <p:sldId id="2202" r:id="rId37"/>
    <p:sldId id="2204" r:id="rId38"/>
    <p:sldId id="2205" r:id="rId39"/>
    <p:sldId id="2206" r:id="rId40"/>
    <p:sldId id="2203" r:id="rId41"/>
    <p:sldId id="2207" r:id="rId42"/>
    <p:sldId id="2208" r:id="rId43"/>
    <p:sldId id="2209" r:id="rId44"/>
    <p:sldId id="2210" r:id="rId45"/>
    <p:sldId id="2211" r:id="rId46"/>
    <p:sldId id="2212" r:id="rId47"/>
    <p:sldId id="2213" r:id="rId48"/>
    <p:sldId id="2214" r:id="rId49"/>
    <p:sldId id="2215" r:id="rId50"/>
    <p:sldId id="2216" r:id="rId51"/>
    <p:sldId id="2217" r:id="rId52"/>
    <p:sldId id="2218" r:id="rId53"/>
    <p:sldId id="2219" r:id="rId54"/>
    <p:sldId id="2220" r:id="rId55"/>
    <p:sldId id="2221" r:id="rId56"/>
    <p:sldId id="2222" r:id="rId57"/>
    <p:sldId id="2223" r:id="rId58"/>
    <p:sldId id="2224" r:id="rId59"/>
    <p:sldId id="2225" r:id="rId60"/>
    <p:sldId id="2226" r:id="rId61"/>
    <p:sldId id="2227" r:id="rId62"/>
    <p:sldId id="2228" r:id="rId63"/>
    <p:sldId id="2229" r:id="rId64"/>
    <p:sldId id="2230" r:id="rId65"/>
    <p:sldId id="2231" r:id="rId66"/>
    <p:sldId id="2232" r:id="rId67"/>
    <p:sldId id="2233" r:id="rId68"/>
    <p:sldId id="2234" r:id="rId69"/>
    <p:sldId id="2235" r:id="rId70"/>
    <p:sldId id="2236" r:id="rId71"/>
    <p:sldId id="2237" r:id="rId72"/>
    <p:sldId id="2238" r:id="rId73"/>
    <p:sldId id="2239" r:id="rId74"/>
    <p:sldId id="2240" r:id="rId75"/>
    <p:sldId id="2241" r:id="rId76"/>
    <p:sldId id="2242" r:id="rId77"/>
    <p:sldId id="2243" r:id="rId78"/>
    <p:sldId id="2244" r:id="rId79"/>
    <p:sldId id="2245" r:id="rId80"/>
    <p:sldId id="2246" r:id="rId81"/>
    <p:sldId id="2247" r:id="rId82"/>
    <p:sldId id="2248" r:id="rId83"/>
    <p:sldId id="2249" r:id="rId84"/>
    <p:sldId id="2250" r:id="rId85"/>
    <p:sldId id="2251" r:id="rId86"/>
    <p:sldId id="2252" r:id="rId87"/>
    <p:sldId id="2253" r:id="rId88"/>
    <p:sldId id="2254" r:id="rId89"/>
    <p:sldId id="2255" r:id="rId90"/>
    <p:sldId id="2256" r:id="rId91"/>
    <p:sldId id="2257" r:id="rId92"/>
    <p:sldId id="2258" r:id="rId93"/>
    <p:sldId id="2259" r:id="rId94"/>
    <p:sldId id="2260" r:id="rId95"/>
    <p:sldId id="2261" r:id="rId96"/>
    <p:sldId id="2262" r:id="rId97"/>
    <p:sldId id="2263" r:id="rId98"/>
    <p:sldId id="2264" r:id="rId99"/>
    <p:sldId id="2265" r:id="rId100"/>
    <p:sldId id="2266" r:id="rId101"/>
    <p:sldId id="2267" r:id="rId102"/>
    <p:sldId id="2268" r:id="rId103"/>
    <p:sldId id="2269" r:id="rId104"/>
    <p:sldId id="2270" r:id="rId105"/>
    <p:sldId id="2271" r:id="rId106"/>
    <p:sldId id="2272" r:id="rId107"/>
    <p:sldId id="2273" r:id="rId108"/>
    <p:sldId id="2274" r:id="rId109"/>
    <p:sldId id="2275" r:id="rId110"/>
    <p:sldId id="2276" r:id="rId111"/>
    <p:sldId id="2277" r:id="rId112"/>
    <p:sldId id="2278" r:id="rId113"/>
    <p:sldId id="2279" r:id="rId114"/>
    <p:sldId id="2280" r:id="rId115"/>
    <p:sldId id="2281" r:id="rId116"/>
    <p:sldId id="2282" r:id="rId117"/>
    <p:sldId id="2283" r:id="rId118"/>
    <p:sldId id="2284" r:id="rId119"/>
    <p:sldId id="2285" r:id="rId120"/>
    <p:sldId id="2286" r:id="rId121"/>
    <p:sldId id="2287" r:id="rId122"/>
    <p:sldId id="2289" r:id="rId123"/>
    <p:sldId id="2288" r:id="rId124"/>
    <p:sldId id="2290" r:id="rId125"/>
    <p:sldId id="2291" r:id="rId126"/>
    <p:sldId id="351" r:id="rId127"/>
    <p:sldId id="360" r:id="rId128"/>
    <p:sldId id="362" r:id="rId129"/>
    <p:sldId id="364" r:id="rId130"/>
    <p:sldId id="365" r:id="rId131"/>
    <p:sldId id="378" r:id="rId132"/>
    <p:sldId id="377" r:id="rId133"/>
    <p:sldId id="2292" r:id="rId134"/>
    <p:sldId id="366" r:id="rId135"/>
    <p:sldId id="367" r:id="rId136"/>
    <p:sldId id="369" r:id="rId137"/>
    <p:sldId id="368" r:id="rId138"/>
    <p:sldId id="399" r:id="rId139"/>
    <p:sldId id="375" r:id="rId140"/>
    <p:sldId id="376" r:id="rId141"/>
    <p:sldId id="374" r:id="rId142"/>
    <p:sldId id="393" r:id="rId143"/>
    <p:sldId id="309" r:id="rId14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272B8B5-FB85-CE46-9F3E-BE6B8339BEE8}">
          <p14:sldIdLst>
            <p14:sldId id="271"/>
            <p14:sldId id="307"/>
            <p14:sldId id="2172"/>
            <p14:sldId id="2173"/>
          </p14:sldIdLst>
        </p14:section>
        <p14:section name="Fundamentals" id="{BD06F7BE-D933-104A-B9DA-BDD39CBC9D93}">
          <p14:sldIdLst>
            <p14:sldId id="293"/>
            <p14:sldId id="2175"/>
            <p14:sldId id="2176"/>
            <p14:sldId id="2177"/>
            <p14:sldId id="2178"/>
          </p14:sldIdLst>
        </p14:section>
        <p14:section name="User Interface" id="{F593253D-777D-4EF5-9F89-A9AAD16F95A8}">
          <p14:sldIdLst>
            <p14:sldId id="2179"/>
            <p14:sldId id="2181"/>
            <p14:sldId id="2182"/>
            <p14:sldId id="2183"/>
            <p14:sldId id="2184"/>
            <p14:sldId id="2185"/>
            <p14:sldId id="2186"/>
            <p14:sldId id="2187"/>
          </p14:sldIdLst>
        </p14:section>
        <p14:section name="CAD" id="{416B60A6-6407-408A-A7E1-D4921E0F4C2E}">
          <p14:sldIdLst>
            <p14:sldId id="2188"/>
            <p14:sldId id="2189"/>
            <p14:sldId id="2190"/>
            <p14:sldId id="2191"/>
            <p14:sldId id="2192"/>
            <p14:sldId id="2193"/>
            <p14:sldId id="2197"/>
            <p14:sldId id="2196"/>
            <p14:sldId id="2194"/>
            <p14:sldId id="2195"/>
            <p14:sldId id="2198"/>
            <p14:sldId id="2199"/>
            <p14:sldId id="2200"/>
            <p14:sldId id="2201"/>
            <p14:sldId id="2202"/>
            <p14:sldId id="2204"/>
            <p14:sldId id="2205"/>
          </p14:sldIdLst>
        </p14:section>
        <p14:section name="Mesh" id="{B0E87DCB-0E29-4817-9CFD-46F66B2582F5}">
          <p14:sldIdLst>
            <p14:sldId id="2206"/>
            <p14:sldId id="2203"/>
            <p14:sldId id="2207"/>
            <p14:sldId id="2208"/>
            <p14:sldId id="2209"/>
            <p14:sldId id="2210"/>
            <p14:sldId id="2211"/>
            <p14:sldId id="2212"/>
            <p14:sldId id="2213"/>
            <p14:sldId id="2214"/>
            <p14:sldId id="2215"/>
            <p14:sldId id="2216"/>
            <p14:sldId id="2217"/>
            <p14:sldId id="2218"/>
            <p14:sldId id="2219"/>
            <p14:sldId id="2220"/>
            <p14:sldId id="2221"/>
            <p14:sldId id="2222"/>
            <p14:sldId id="2223"/>
            <p14:sldId id="2224"/>
            <p14:sldId id="2225"/>
            <p14:sldId id="2226"/>
            <p14:sldId id="2227"/>
            <p14:sldId id="2228"/>
            <p14:sldId id="2229"/>
          </p14:sldIdLst>
        </p14:section>
        <p14:section name="Physics Setup" id="{4A2CEFBF-478F-4259-A3D0-847ABE6B6ECB}">
          <p14:sldIdLst>
            <p14:sldId id="2230"/>
            <p14:sldId id="2231"/>
            <p14:sldId id="2232"/>
            <p14:sldId id="2233"/>
            <p14:sldId id="2234"/>
            <p14:sldId id="2235"/>
            <p14:sldId id="2236"/>
            <p14:sldId id="2237"/>
            <p14:sldId id="2238"/>
            <p14:sldId id="2239"/>
            <p14:sldId id="2240"/>
            <p14:sldId id="2241"/>
            <p14:sldId id="2242"/>
            <p14:sldId id="2243"/>
            <p14:sldId id="2244"/>
            <p14:sldId id="2245"/>
            <p14:sldId id="2246"/>
            <p14:sldId id="2247"/>
            <p14:sldId id="2248"/>
            <p14:sldId id="2249"/>
            <p14:sldId id="2250"/>
            <p14:sldId id="2251"/>
            <p14:sldId id="2252"/>
            <p14:sldId id="2253"/>
            <p14:sldId id="2254"/>
            <p14:sldId id="2255"/>
          </p14:sldIdLst>
        </p14:section>
        <p14:section name="Plots" id="{0D770932-48BF-4E5F-A239-B983D16D87A5}">
          <p14:sldIdLst>
            <p14:sldId id="2256"/>
            <p14:sldId id="2257"/>
            <p14:sldId id="2258"/>
            <p14:sldId id="2259"/>
            <p14:sldId id="2260"/>
            <p14:sldId id="2261"/>
          </p14:sldIdLst>
        </p14:section>
        <p14:section name="Toolboxes" id="{C0C04B88-5E96-432E-B7CE-8C32DDFDD79A}">
          <p14:sldIdLst>
            <p14:sldId id="2262"/>
            <p14:sldId id="2263"/>
            <p14:sldId id="2264"/>
            <p14:sldId id="2265"/>
            <p14:sldId id="2266"/>
            <p14:sldId id="2267"/>
            <p14:sldId id="2268"/>
          </p14:sldIdLst>
        </p14:section>
        <p14:section name="Unsteady Solver" id="{A72EF662-12F0-412D-98D6-15277348C089}">
          <p14:sldIdLst>
            <p14:sldId id="2269"/>
            <p14:sldId id="2270"/>
            <p14:sldId id="2271"/>
            <p14:sldId id="2272"/>
            <p14:sldId id="2273"/>
            <p14:sldId id="2274"/>
            <p14:sldId id="2275"/>
            <p14:sldId id="2276"/>
            <p14:sldId id="2277"/>
            <p14:sldId id="2278"/>
            <p14:sldId id="2279"/>
            <p14:sldId id="2280"/>
            <p14:sldId id="2281"/>
            <p14:sldId id="2282"/>
            <p14:sldId id="2283"/>
            <p14:sldId id="2284"/>
            <p14:sldId id="2285"/>
            <p14:sldId id="2286"/>
          </p14:sldIdLst>
        </p14:section>
        <p14:section name="troubleshooting" id="{D729FE92-1D21-4DA0-B346-2B7519E60BBF}">
          <p14:sldIdLst>
            <p14:sldId id="2287"/>
            <p14:sldId id="2289"/>
            <p14:sldId id="2288"/>
          </p14:sldIdLst>
        </p14:section>
        <p14:section name="Post-Processing" id="{3C98DD38-8B75-4FBC-AD6D-4A5ADF2D3C98}">
          <p14:sldIdLst>
            <p14:sldId id="2290"/>
            <p14:sldId id="2291"/>
            <p14:sldId id="351"/>
            <p14:sldId id="360"/>
            <p14:sldId id="362"/>
            <p14:sldId id="364"/>
            <p14:sldId id="365"/>
            <p14:sldId id="378"/>
            <p14:sldId id="377"/>
          </p14:sldIdLst>
        </p14:section>
        <p14:section name="Scripting" id="{1AA4EF87-410F-4F1B-B911-A90D2CC5B67C}">
          <p14:sldIdLst>
            <p14:sldId id="2292"/>
            <p14:sldId id="366"/>
            <p14:sldId id="367"/>
            <p14:sldId id="369"/>
            <p14:sldId id="368"/>
            <p14:sldId id="399"/>
          </p14:sldIdLst>
        </p14:section>
        <p14:section name="Challenge" id="{F8AAC01B-7047-4A58-98AD-8D98A28FD7DB}">
          <p14:sldIdLst>
            <p14:sldId id="375"/>
            <p14:sldId id="376"/>
            <p14:sldId id="374"/>
            <p14:sldId id="393"/>
            <p14:sldId id="30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AAAD"/>
    <a:srgbClr val="005776"/>
    <a:srgbClr val="898989"/>
    <a:srgbClr val="FA4616"/>
    <a:srgbClr val="2DCC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694"/>
  </p:normalViewPr>
  <p:slideViewPr>
    <p:cSldViewPr snapToGrid="0" snapToObjects="1">
      <p:cViewPr>
        <p:scale>
          <a:sx n="75" d="100"/>
          <a:sy n="75" d="100"/>
        </p:scale>
        <p:origin x="228" y="1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0" d="100"/>
          <a:sy n="80" d="100"/>
        </p:scale>
        <p:origin x="2544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18" Type="http://schemas.openxmlformats.org/officeDocument/2006/relationships/slide" Target="slides/slide113.xml"/><Relationship Id="rId134" Type="http://schemas.openxmlformats.org/officeDocument/2006/relationships/slide" Target="slides/slide129.xml"/><Relationship Id="rId139" Type="http://schemas.openxmlformats.org/officeDocument/2006/relationships/slide" Target="slides/slide13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50" Type="http://schemas.openxmlformats.org/officeDocument/2006/relationships/tableStyles" Target="tableStyle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24" Type="http://schemas.openxmlformats.org/officeDocument/2006/relationships/slide" Target="slides/slide119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4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35" Type="http://schemas.openxmlformats.org/officeDocument/2006/relationships/slide" Target="slides/slide130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slide" Target="slides/slide115.xml"/><Relationship Id="rId125" Type="http://schemas.openxmlformats.org/officeDocument/2006/relationships/slide" Target="slides/slide120.xml"/><Relationship Id="rId141" Type="http://schemas.openxmlformats.org/officeDocument/2006/relationships/slide" Target="slides/slide136.xml"/><Relationship Id="rId146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slide" Target="slides/slide126.xml"/><Relationship Id="rId136" Type="http://schemas.openxmlformats.org/officeDocument/2006/relationships/slide" Target="slides/slide13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48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6" Type="http://schemas.openxmlformats.org/officeDocument/2006/relationships/slide" Target="slides/slide1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DA3E47F-196B-4DEB-BF28-47B31882B5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sz="1050" b="1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DC9FF1-DF4B-4DF4-95C1-A4CC5D894E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9136C-BD71-47F0-A7AD-63BB8A9A8CA8}" type="datetimeFigureOut">
              <a:rPr lang="en-CA" sz="1050" smtClean="0"/>
              <a:t>2024-09-05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2F9220-C3A2-4861-BB65-CF7DFED650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sz="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FB5DE7-3FF2-46C1-98C0-40DC18D0D8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77B72-D8DC-4B42-9F16-42643447E0B8}" type="slidenum">
              <a:rPr lang="en-CA" sz="800" smtClean="0"/>
              <a:t>‹#›</a:t>
            </a:fld>
            <a:endParaRPr lang="en-CA" sz="800"/>
          </a:p>
        </p:txBody>
      </p:sp>
    </p:spTree>
    <p:extLst>
      <p:ext uri="{BB962C8B-B14F-4D97-AF65-F5344CB8AC3E}">
        <p14:creationId xmlns:p14="http://schemas.microsoft.com/office/powerpoint/2010/main" val="1583943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 b="1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/>
            </a:lvl1pPr>
          </a:lstStyle>
          <a:p>
            <a:fld id="{C7F95BCD-E2AD-C546-A3C1-F1338E03ADF0}" type="datetimeFigureOut">
              <a:rPr lang="en-US" smtClean="0"/>
              <a:pPr/>
              <a:t>9/5/2024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/>
            </a:lvl1pPr>
          </a:lstStyle>
          <a:p>
            <a:fld id="{2053E408-BDBF-6142-9AEB-D92FAD324D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71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287338" indent="-114300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400050" indent="-112713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514350" indent="-114300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627063" indent="-112713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orange&#10;&#10;Description automatically generated">
            <a:extLst>
              <a:ext uri="{FF2B5EF4-FFF2-40B4-BE49-F238E27FC236}">
                <a16:creationId xmlns:a16="http://schemas.microsoft.com/office/drawing/2014/main" id="{B073466B-01F1-F9E3-6A5A-419023DFA4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109"/>
          <a:stretch/>
        </p:blipFill>
        <p:spPr>
          <a:xfrm>
            <a:off x="-103352" y="-393406"/>
            <a:ext cx="9350704" cy="4780673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F5DCB76-04D2-4E36-B552-02CE2EA3195D}"/>
              </a:ext>
            </a:extLst>
          </p:cNvPr>
          <p:cNvSpPr/>
          <p:nvPr userDrawn="1"/>
        </p:nvSpPr>
        <p:spPr bwMode="white">
          <a:xfrm>
            <a:off x="0" y="2191156"/>
            <a:ext cx="9144000" cy="2964504"/>
          </a:xfrm>
          <a:custGeom>
            <a:avLst/>
            <a:gdLst>
              <a:gd name="connsiteX0" fmla="*/ 9144000 w 9144000"/>
              <a:gd name="connsiteY0" fmla="*/ 0 h 2964504"/>
              <a:gd name="connsiteX1" fmla="*/ 9144000 w 9144000"/>
              <a:gd name="connsiteY1" fmla="*/ 1592904 h 2964504"/>
              <a:gd name="connsiteX2" fmla="*/ 9144000 w 9144000"/>
              <a:gd name="connsiteY2" fmla="*/ 2964504 h 2964504"/>
              <a:gd name="connsiteX3" fmla="*/ 0 w 9144000"/>
              <a:gd name="connsiteY3" fmla="*/ 2964504 h 2964504"/>
              <a:gd name="connsiteX4" fmla="*/ 0 w 9144000"/>
              <a:gd name="connsiteY4" fmla="*/ 1592904 h 2964504"/>
              <a:gd name="connsiteX5" fmla="*/ 8287966 w 9144000"/>
              <a:gd name="connsiteY5" fmla="*/ 1592904 h 2964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964504">
                <a:moveTo>
                  <a:pt x="9144000" y="0"/>
                </a:moveTo>
                <a:lnTo>
                  <a:pt x="9144000" y="1592904"/>
                </a:lnTo>
                <a:lnTo>
                  <a:pt x="9144000" y="2964504"/>
                </a:lnTo>
                <a:lnTo>
                  <a:pt x="0" y="2964504"/>
                </a:lnTo>
                <a:lnTo>
                  <a:pt x="0" y="1592904"/>
                </a:lnTo>
                <a:lnTo>
                  <a:pt x="8287966" y="15929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DE239AE-A166-7445-97DE-DC95949F47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58291" y="4180327"/>
            <a:ext cx="4263527" cy="2979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1" kern="1200" cap="all" baseline="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C4048-A3FE-0042-BDFC-5A69E377A0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9063" y="4478338"/>
            <a:ext cx="4262437" cy="2979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rgbClr val="A2AAAD"/>
                </a:solidFill>
              </a:defRPr>
            </a:lvl1pPr>
          </a:lstStyle>
          <a:p>
            <a:pPr lvl="0"/>
            <a:r>
              <a:rPr lang="en-US" dirty="0"/>
              <a:t>Presenter Name / Position Title / Date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3F0F1E-6B3C-3A42-AD5D-0B51DA61F732}"/>
              </a:ext>
            </a:extLst>
          </p:cNvPr>
          <p:cNvGrpSpPr/>
          <p:nvPr userDrawn="1"/>
        </p:nvGrpSpPr>
        <p:grpSpPr>
          <a:xfrm>
            <a:off x="644860" y="4310212"/>
            <a:ext cx="1370085" cy="281086"/>
            <a:chOff x="3587766" y="2914650"/>
            <a:chExt cx="5014294" cy="1028736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195D12F-9F4D-A14A-A38A-EE413B21A057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0358F6A-9EF3-8142-8BB6-29FB774C65C2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8FAFA95-01AD-1142-881D-87F892486586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4CA88511-D8DA-634F-8DA1-E2700B6C6B82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4F48305-4B8B-F445-8E1D-AA20A5C6D4B4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11D4AD2-055C-A042-BBC5-2BA8B3841432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5072605-2BE2-E643-9A0C-B46648B05648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680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2EF72-68A7-AB40-8EF3-50CFAFC52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C56639-CEE1-DE4A-BFE9-CDFCB01F0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87552"/>
            <a:ext cx="2721662" cy="342067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88153D8-FD9B-7F42-B39C-2E09445B9F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72480" y="987552"/>
            <a:ext cx="2721662" cy="342067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0175344-7508-264B-B0DE-B2F07ECBBA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0850" y="987552"/>
            <a:ext cx="2721662" cy="342067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B1D4B4-AFD9-814F-A73A-007B07B425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7E6E109-BD7F-2C49-AC3A-4434FD4EB9BD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00EDBB8-4E7D-234C-8C56-25B5F553B4F0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78A3296-5956-D443-8EBD-B80CA75C296D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F7D6163-599A-2A48-A41F-14E0976E6D78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B7E27B9-1743-6643-81BD-4EDC2A7AEF1D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7AD9D7DE-6638-F346-A246-717AFC385E9E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DE1CF5D-9F43-5647-8724-510AC51A78EC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50BB7F08-7FAD-3041-B9AD-135D194B2EC0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83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2EF72-68A7-AB40-8EF3-50CFAFC52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A41407C8-1240-5C44-988F-89E200A6B7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C56639-CEE1-DE4A-BFE9-CDFCB01F0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243584"/>
            <a:ext cx="1984897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0175344-7508-264B-B0DE-B2F07ECBBA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31713" y="1243584"/>
            <a:ext cx="1984897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88153D8-FD9B-7F42-B39C-2E09445B9F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7390" y="1243584"/>
            <a:ext cx="1984897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F6891CE-A849-E54F-8F84-2C8C046B42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01903" y="1243584"/>
            <a:ext cx="1984897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B1D4B4-AFD9-814F-A73A-007B07B425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133C7A-0BA4-DB4F-A6D9-F6E4294DA95E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7D51ED7-3A0E-3742-820C-1261AB9927A8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EBA595F-2B80-DA47-ACDF-316B49835F72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28BEF82-2527-4A49-B3B1-69EB5AD1A3F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AF18909A-08DC-C74E-9E4B-DBF6902F1B7B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D3989C7-7876-F042-A014-B2BA3BDC624B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20F8A2C8-9770-A541-BC83-7D1736E719B0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C8E80EC-4389-3647-9D01-CC26309E6048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305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2EF72-68A7-AB40-8EF3-50CFAFC52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C56639-CEE1-DE4A-BFE9-CDFCB01F0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987552"/>
            <a:ext cx="1984897" cy="3468169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0175344-7508-264B-B0DE-B2F07ECBBA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31713" y="987552"/>
            <a:ext cx="1984897" cy="3468169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88153D8-FD9B-7F42-B39C-2E09445B9F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27390" y="987552"/>
            <a:ext cx="1984897" cy="3468169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F6891CE-A849-E54F-8F84-2C8C046B42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01903" y="987552"/>
            <a:ext cx="1984897" cy="3468169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B1D4B4-AFD9-814F-A73A-007B07B425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2CFD7DB-5522-9C4A-B2F8-748E160D4B30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C4CF2A2-9BCB-6F4E-929E-2A49AA138C11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DB3A4E0-83F9-C743-951E-C386092729B8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D2D0041-B691-7246-844A-ED3EDBB89509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EDF3924-6339-FB46-9C1F-A9FADD054CF5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CC9ECCE-82A2-284A-9310-AD7B945410E8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CB062B3-9DC7-944B-885A-51EE72136BA9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FE89497-8250-0F43-8311-90E45B8E8D6E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316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2EF72-68A7-AB40-8EF3-50CFAFC52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4D748408-0211-3D4C-9169-E2C806B438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C56639-CEE1-DE4A-BFE9-CDFCB01F0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1" y="1243584"/>
            <a:ext cx="1595938" cy="315099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0175344-7508-264B-B0DE-B2F07ECBBA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15616" y="1243584"/>
            <a:ext cx="1595938" cy="315099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88153D8-FD9B-7F42-B39C-2E09445B9F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74031" y="1243584"/>
            <a:ext cx="1595938" cy="315099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B61C09B-19E4-3B49-85B6-F6DEC80592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2446" y="1243584"/>
            <a:ext cx="1595938" cy="315099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EF6891CE-A849-E54F-8F84-2C8C046B42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90861" y="1243584"/>
            <a:ext cx="1595938" cy="3150995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B1D4B4-AFD9-814F-A73A-007B07B425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4A5C602-869C-CF4B-8B9B-1E5B1FFD5D8E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B6B16BC0-E1F5-0C4F-9AA2-9FB27663E118}"/>
                </a:ext>
              </a:extLst>
            </p:cNvPr>
            <p:cNvSpPr/>
            <p:nvPr/>
          </p:nvSpPr>
          <p:spPr>
            <a:xfrm>
              <a:off x="3587766" y="2914650"/>
              <a:ext cx="1172608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093396B-ACE5-3D46-BC75-4110B2855E7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20C82694-AF96-7648-9340-5E7ACB391EA9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9A41ADF-9BFE-A04E-9A1F-BCC327982052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07BD33A-34C9-7643-8066-612CFFADCC83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3601793-1AC8-1B4C-8322-D7EF7EAD50E9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B4078220-F3AF-DD4D-8AD5-B4B3FB08097F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949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2EF72-68A7-AB40-8EF3-50CFAFC52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0BC602D-C8BD-FE4C-84A6-4EA5E5AC90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1" y="987552"/>
            <a:ext cx="1595938" cy="3502561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57A7304F-390E-894C-93AB-7B71CCB3FA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15616" y="987552"/>
            <a:ext cx="1595938" cy="3502561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949BAE77-20EA-BB4B-8E7A-B166F9F8F21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74031" y="987552"/>
            <a:ext cx="1595938" cy="3502561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9B861A65-D22B-A447-B658-391D5BD9F1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32446" y="987552"/>
            <a:ext cx="1595938" cy="3502561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5CE7073-18BC-184A-A04C-AA287F75E5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90861" y="987552"/>
            <a:ext cx="1595938" cy="3502561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B1D4B4-AFD9-814F-A73A-007B07B425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515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7882E4F-DF1A-6D41-8E48-162776BD7FCC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5832204-460A-4F42-81FB-79A524EF29AB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F809842-EB16-D44C-9CFC-CD327C1EFCFF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7CAD7CA-38CD-B541-9092-1FD044E90AAF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DB4DB83-9EED-304E-A645-A8D41EFE3440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B5171AE3-8755-7448-A165-196D0B77B144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33635BF-10A9-6D4E-9C83-EA44C1878383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D87BBFC4-C57A-854A-98E3-41DE92EA8A57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904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DC9790E5-7098-F04F-82E9-51F1E9271C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E6A264D-6497-7F40-B13B-FBDDCAF57A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199" y="1243584"/>
            <a:ext cx="4294909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71393" y="1424904"/>
            <a:ext cx="3701551" cy="280720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554A42-1DAE-1440-9631-83374A3A0E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93DD5B0-C983-8A4A-9165-E091CDA3C463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94F1900-5B18-5F46-B165-16F6BD4FACE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FDFCF0C-5675-BA4C-A69D-48E8FC6B8678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D380945-2C31-6848-B5CC-CD50FB85B9A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CE8B7FE1-2E3E-EB4A-B39D-4AFC750BCED8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6E20D74-5F80-F74B-B09F-4E78CA994CA7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A64C81A-E608-5848-952D-A6FCC6F304EC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FFD7D0C7-85C9-F04D-A651-A82CC414B7F0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563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327" y="854861"/>
            <a:ext cx="4276042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0F046F7-B78E-154D-BBB0-E3BD7BCA1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327" y="1200556"/>
            <a:ext cx="4276042" cy="13711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525" indent="0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None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3305" y="-70338"/>
            <a:ext cx="4071101" cy="52683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8B0BD191-5EE5-4889-BF21-A792D1BEB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9964" y="2970178"/>
            <a:ext cx="2499449" cy="222783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B049C478-FE0B-4EEE-9814-6C973E99D9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38066" y="2970178"/>
            <a:ext cx="2569239" cy="222783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3EFD72E2-88BB-AB4D-AA79-9063E87724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15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ustry slide -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4276042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0F046F7-B78E-154D-BBB0-E3BD7BCA1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56" y="1044103"/>
            <a:ext cx="4276042" cy="551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525" indent="0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None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E8205E1-4C73-4B28-965B-FE1B58C55D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1056" y="1687319"/>
            <a:ext cx="4276042" cy="2216715"/>
          </a:xfrm>
          <a:prstGeom prst="rect">
            <a:avLst/>
          </a:prstGeom>
        </p:spPr>
        <p:txBody>
          <a:bodyPr vert="horz" lIns="91440" tIns="45720" rIns="91440" bIns="45720" numCol="2" spcCol="182880" rtlCol="0">
            <a:noAutofit/>
          </a:bodyPr>
          <a:lstStyle>
            <a:lvl1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40005" y="-56272"/>
            <a:ext cx="4067299" cy="526835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D8B536AC-96E9-9A4B-B205-245D6B459D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50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ustry slide - 2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F65B83EB-A9EA-2747-A4A2-B9D1F9F0B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4289898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0F046F7-B78E-154D-BBB0-E3BD7BCA1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56" y="1044103"/>
            <a:ext cx="4276042" cy="551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525" indent="0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None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E8205E1-4C73-4B28-965B-FE1B58C55D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1056" y="1687319"/>
            <a:ext cx="4276042" cy="2216715"/>
          </a:xfrm>
          <a:prstGeom prst="rect">
            <a:avLst/>
          </a:prstGeom>
        </p:spPr>
        <p:txBody>
          <a:bodyPr vert="horz" lIns="91440" tIns="45720" rIns="91440" bIns="45720" numCol="2" spcCol="182880" rtlCol="0">
            <a:noAutofit/>
          </a:bodyPr>
          <a:lstStyle>
            <a:lvl1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40005" y="-49237"/>
            <a:ext cx="4060265" cy="259126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99BF929-3ED7-4B2E-9523-4AA52CEEC4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40006" y="2604127"/>
            <a:ext cx="4060264" cy="259126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2E94CF13-6190-4A4A-BA18-CBE8AE9824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76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ustry slide - 2 verti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4276042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0F046F7-B78E-154D-BBB0-E3BD7BCA1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56" y="1044103"/>
            <a:ext cx="4276042" cy="551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525" indent="0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None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E8205E1-4C73-4B28-965B-FE1B58C55D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1056" y="1687319"/>
            <a:ext cx="4276042" cy="2216715"/>
          </a:xfrm>
          <a:prstGeom prst="rect">
            <a:avLst/>
          </a:prstGeom>
        </p:spPr>
        <p:txBody>
          <a:bodyPr vert="horz" lIns="91440" tIns="45720" rIns="91440" bIns="45720" numCol="2" spcCol="182880" rtlCol="0">
            <a:noAutofit/>
          </a:bodyPr>
          <a:lstStyle>
            <a:lvl1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40006" y="-56271"/>
            <a:ext cx="1965960" cy="525428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99BF929-3ED7-4B2E-9523-4AA52CEEC4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68895" y="-56271"/>
            <a:ext cx="2038409" cy="525428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A660CB4B-7BE0-544C-B4DE-DDF22AE1ED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48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tair 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indoor, orange&#10;&#10;Description automatically generated">
            <a:extLst>
              <a:ext uri="{FF2B5EF4-FFF2-40B4-BE49-F238E27FC236}">
                <a16:creationId xmlns:a16="http://schemas.microsoft.com/office/drawing/2014/main" id="{E83A5ECD-634D-F13A-65BF-ACF6210C64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109"/>
          <a:stretch/>
        </p:blipFill>
        <p:spPr>
          <a:xfrm>
            <a:off x="-103352" y="-393406"/>
            <a:ext cx="9350704" cy="4780673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F5DCB76-04D2-4E36-B552-02CE2EA3195D}"/>
              </a:ext>
            </a:extLst>
          </p:cNvPr>
          <p:cNvSpPr/>
          <p:nvPr userDrawn="1"/>
        </p:nvSpPr>
        <p:spPr bwMode="white">
          <a:xfrm>
            <a:off x="0" y="2178996"/>
            <a:ext cx="9144000" cy="2964504"/>
          </a:xfrm>
          <a:custGeom>
            <a:avLst/>
            <a:gdLst>
              <a:gd name="connsiteX0" fmla="*/ 9144000 w 9144000"/>
              <a:gd name="connsiteY0" fmla="*/ 0 h 2964504"/>
              <a:gd name="connsiteX1" fmla="*/ 9144000 w 9144000"/>
              <a:gd name="connsiteY1" fmla="*/ 1592904 h 2964504"/>
              <a:gd name="connsiteX2" fmla="*/ 9144000 w 9144000"/>
              <a:gd name="connsiteY2" fmla="*/ 2964504 h 2964504"/>
              <a:gd name="connsiteX3" fmla="*/ 0 w 9144000"/>
              <a:gd name="connsiteY3" fmla="*/ 2964504 h 2964504"/>
              <a:gd name="connsiteX4" fmla="*/ 0 w 9144000"/>
              <a:gd name="connsiteY4" fmla="*/ 1592904 h 2964504"/>
              <a:gd name="connsiteX5" fmla="*/ 8287966 w 9144000"/>
              <a:gd name="connsiteY5" fmla="*/ 1592904 h 2964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964504">
                <a:moveTo>
                  <a:pt x="9144000" y="0"/>
                </a:moveTo>
                <a:lnTo>
                  <a:pt x="9144000" y="1592904"/>
                </a:lnTo>
                <a:lnTo>
                  <a:pt x="9144000" y="2964504"/>
                </a:lnTo>
                <a:lnTo>
                  <a:pt x="0" y="2964504"/>
                </a:lnTo>
                <a:lnTo>
                  <a:pt x="0" y="1592904"/>
                </a:lnTo>
                <a:lnTo>
                  <a:pt x="8287966" y="15929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DE239AE-A166-7445-97DE-DC95949F47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58291" y="4027925"/>
            <a:ext cx="4263527" cy="2979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1" kern="1200" cap="all" baseline="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4B891FA7-9FD7-7B4F-A871-080EA62612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60959" y="4387268"/>
            <a:ext cx="4025900" cy="2273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cap="all" baseline="0">
                <a:solidFill>
                  <a:schemeClr val="bg2"/>
                </a:solidFill>
              </a:defRPr>
            </a:lvl1pPr>
            <a:lvl2pPr marL="342900" indent="0">
              <a:buNone/>
              <a:defRPr sz="1200"/>
            </a:lvl2pPr>
            <a:lvl3pPr marL="228600" indent="0">
              <a:buNone/>
              <a:defRPr sz="1200"/>
            </a:lvl3pPr>
            <a:lvl4pPr marL="457200" indent="0">
              <a:buNone/>
              <a:defRPr sz="1200"/>
            </a:lvl4pPr>
            <a:lvl5pPr marL="685800" indent="0">
              <a:buNone/>
              <a:defRPr sz="1200"/>
            </a:lvl5pPr>
          </a:lstStyle>
          <a:p>
            <a:pPr lvl="0"/>
            <a:r>
              <a:rPr lang="en-US" dirty="0"/>
              <a:t>CLICK TO ADD OPTIONAL PRESENTATION SUBTITLE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C4048-A3FE-0042-BDFC-5A69E377A0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9063" y="4685168"/>
            <a:ext cx="4262437" cy="2979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rgbClr val="A2AAAD"/>
                </a:solidFill>
              </a:defRPr>
            </a:lvl1pPr>
          </a:lstStyle>
          <a:p>
            <a:pPr lvl="0"/>
            <a:r>
              <a:rPr lang="en-US" dirty="0"/>
              <a:t>Presenter Name / Position Title / Date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13BF096-9A9C-B045-BF80-DB7D77DBC167}"/>
              </a:ext>
            </a:extLst>
          </p:cNvPr>
          <p:cNvGrpSpPr/>
          <p:nvPr userDrawn="1"/>
        </p:nvGrpSpPr>
        <p:grpSpPr>
          <a:xfrm>
            <a:off x="644860" y="4310212"/>
            <a:ext cx="1370085" cy="281086"/>
            <a:chOff x="3587766" y="2914650"/>
            <a:chExt cx="5014294" cy="1028736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A36D99E0-FD06-184B-917C-BA1721F91459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58D1B04B-A449-0A4D-B011-5CEA82F23408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CF30A62C-5168-F44D-96A4-EF04EFEC6D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DCB4D92-3A86-BA40-9786-0112A4803983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D105BCFA-DF0E-DE4E-9E79-ABFB46606469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F7D1D7A-9BBA-0E40-B432-63EA096C9730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E87208DF-936A-5A4F-AFFE-32D39E1AB625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244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ustry slide -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4276042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0F046F7-B78E-154D-BBB0-E3BD7BCA1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56" y="1044103"/>
            <a:ext cx="4276042" cy="551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9525" indent="0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None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E8205E1-4C73-4B28-965B-FE1B58C55D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1056" y="1687319"/>
            <a:ext cx="4276042" cy="2216715"/>
          </a:xfrm>
          <a:prstGeom prst="rect">
            <a:avLst/>
          </a:prstGeom>
        </p:spPr>
        <p:txBody>
          <a:bodyPr vert="horz" lIns="91440" tIns="45720" rIns="91440" bIns="45720" numCol="2" spcCol="182880" rtlCol="0">
            <a:noAutofit/>
          </a:bodyPr>
          <a:lstStyle>
            <a:lvl1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7800" indent="-168275">
              <a:lnSpc>
                <a:spcPct val="10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77800" indent="-168275">
              <a:lnSpc>
                <a:spcPct val="90000"/>
              </a:lnSpc>
              <a:spcAft>
                <a:spcPts val="900"/>
              </a:spcAft>
              <a:buClr>
                <a:srgbClr val="005776"/>
              </a:buClr>
              <a:buFont typeface="Arial" panose="020B0604020202020204" pitchFamily="34" charset="0"/>
              <a:buChar char="•"/>
              <a:tabLst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40006" y="-56271"/>
            <a:ext cx="1965960" cy="259830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99BF929-3ED7-4B2E-9523-4AA52CEEC41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68895" y="-56271"/>
            <a:ext cx="2024341" cy="259830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9F09AEE-D560-4E17-8AD2-F1B87805C84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40006" y="2608698"/>
            <a:ext cx="1965960" cy="259830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CB533459-9C5D-4016-987B-0040A27FF0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168896" y="2608699"/>
            <a:ext cx="2024340" cy="259830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55C27A9A-5C4A-8A46-A3F7-E0BFEDABCC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88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1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927788D0-C787-9044-9614-D94DF8EC4B7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058C1F93-3415-4B40-A5CA-E9161EDE3C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243584"/>
            <a:ext cx="5748391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46047" y="1284354"/>
            <a:ext cx="2326898" cy="23483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190196-7B14-4C9A-AAB2-6901D928817A}"/>
              </a:ext>
            </a:extLst>
          </p:cNvPr>
          <p:cNvSpPr/>
          <p:nvPr userDrawn="1"/>
        </p:nvSpPr>
        <p:spPr>
          <a:xfrm>
            <a:off x="6346047" y="3632694"/>
            <a:ext cx="2326898" cy="5320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24F99BB-FEDA-4A88-AE5A-24EA0C16D4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white">
          <a:xfrm>
            <a:off x="6346346" y="3693221"/>
            <a:ext cx="23257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A89167-1218-4272-8711-99DF387971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white">
          <a:xfrm>
            <a:off x="6346346" y="3902701"/>
            <a:ext cx="23257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55857F09-292B-264F-8BD7-E41FF238D7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ED1CB7B-898B-4047-9292-9168752E7E1C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FA06D84-A200-9941-8547-25D52A7A3F01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DE92F93-F540-FB45-A48D-26FF62703215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72540F2-2DD6-7A48-BBB3-46AAE8A75B0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C74285B-3DC2-7E4D-9B09-9B559054F838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B01DB37-416C-C841-AB3E-D76317D0369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AC7C244B-2AA1-2A44-949C-BC2BEC6522F1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A530C646-496C-7141-AD8E-2FA872F97F69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2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2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B59DC845-C458-774B-A581-85B08994DC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1006F59E-A4C7-E841-BDA9-A1E8FB79F0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1243584"/>
            <a:ext cx="4638782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60676" y="1284354"/>
            <a:ext cx="1678789" cy="23483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190196-7B14-4C9A-AAB2-6901D928817A}"/>
              </a:ext>
            </a:extLst>
          </p:cNvPr>
          <p:cNvSpPr/>
          <p:nvPr userDrawn="1"/>
        </p:nvSpPr>
        <p:spPr>
          <a:xfrm>
            <a:off x="5260676" y="3632694"/>
            <a:ext cx="1678789" cy="5320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24F99BB-FEDA-4A88-AE5A-24EA0C16D4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white">
          <a:xfrm>
            <a:off x="5260975" y="369322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A89167-1218-4272-8711-99DF387971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white">
          <a:xfrm>
            <a:off x="5260975" y="390270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2E432B58-9939-45CC-B3DA-9ED752437A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723" y="1284354"/>
            <a:ext cx="1678789" cy="23483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10DF48F-C265-4136-AA68-32B263D59AE4}"/>
              </a:ext>
            </a:extLst>
          </p:cNvPr>
          <p:cNvSpPr/>
          <p:nvPr userDrawn="1"/>
        </p:nvSpPr>
        <p:spPr>
          <a:xfrm>
            <a:off x="6989723" y="3632694"/>
            <a:ext cx="1678789" cy="5320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65966B1-DB10-4E1C-B1A7-0B311BCE57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 bwMode="white">
          <a:xfrm>
            <a:off x="6990022" y="369322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A59254E8-17EF-44B3-A199-12BDE04BA3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white">
          <a:xfrm>
            <a:off x="6990022" y="390270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554A42-1DAE-1440-9631-83374A3A0E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8661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D1AE90F-246C-644A-A610-69766174D85F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694B2FB-A74E-2143-AD2E-190BF6CAC1DC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8C46AB3-4AD8-384E-857D-1F81945ED630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626470E-2BDA-1244-B3B3-2A20030BA6B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34DFEE6D-F7CA-8848-97E0-972A27E9000C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37066FC-D8D3-A544-AF10-742BD657CAC3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72132207-28DE-D44E-A18B-2301E4C2CFDF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D9AE786-A622-334E-842B-F99BB82B0DE0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235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3 speak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C100BA8F-CD3D-B249-8F48-40FF8FBF2D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4DDAE076-4A52-774E-A628-5A0489EAC49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7200" y="1243584"/>
            <a:ext cx="2933272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CA3B9A59-5547-404E-A6B0-B13EC4FC92D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534383" y="1284354"/>
            <a:ext cx="1678789" cy="23483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85CB37F-D1AD-4DE9-BB9C-C0D7DF8528AD}"/>
              </a:ext>
            </a:extLst>
          </p:cNvPr>
          <p:cNvSpPr/>
          <p:nvPr userDrawn="1"/>
        </p:nvSpPr>
        <p:spPr>
          <a:xfrm>
            <a:off x="3534383" y="3632694"/>
            <a:ext cx="1678789" cy="5320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DC84601C-4821-4E49-ACE0-5BC6C0A877E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white">
          <a:xfrm>
            <a:off x="3534682" y="369322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97546AA5-9643-4726-8B8D-D56117AB41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 bwMode="white">
          <a:xfrm>
            <a:off x="3534682" y="390270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60676" y="1284354"/>
            <a:ext cx="1678789" cy="23483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190196-7B14-4C9A-AAB2-6901D928817A}"/>
              </a:ext>
            </a:extLst>
          </p:cNvPr>
          <p:cNvSpPr/>
          <p:nvPr userDrawn="1"/>
        </p:nvSpPr>
        <p:spPr>
          <a:xfrm>
            <a:off x="5260676" y="3632694"/>
            <a:ext cx="1678789" cy="5320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24F99BB-FEDA-4A88-AE5A-24EA0C16D4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white">
          <a:xfrm>
            <a:off x="5260975" y="369322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A89167-1218-4272-8711-99DF387971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white">
          <a:xfrm>
            <a:off x="5260975" y="390270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2E432B58-9939-45CC-B3DA-9ED752437A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723" y="1284354"/>
            <a:ext cx="1678789" cy="23483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10DF48F-C265-4136-AA68-32B263D59AE4}"/>
              </a:ext>
            </a:extLst>
          </p:cNvPr>
          <p:cNvSpPr/>
          <p:nvPr userDrawn="1"/>
        </p:nvSpPr>
        <p:spPr>
          <a:xfrm>
            <a:off x="6989723" y="3632694"/>
            <a:ext cx="1678789" cy="5320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65966B1-DB10-4E1C-B1A7-0B311BCE57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 bwMode="white">
          <a:xfrm>
            <a:off x="6990022" y="369322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A59254E8-17EF-44B3-A199-12BDE04BA3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white">
          <a:xfrm>
            <a:off x="6990022" y="3902701"/>
            <a:ext cx="1677988" cy="205480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0"/>
              </a:spcAft>
              <a:buNone/>
              <a:defRPr sz="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  <a:endParaRPr lang="en-CA" dirty="0"/>
          </a:p>
        </p:txBody>
      </p:sp>
      <p:sp>
        <p:nvSpPr>
          <p:cNvPr id="22" name="Slide Number Placeholder 2">
            <a:extLst>
              <a:ext uri="{FF2B5EF4-FFF2-40B4-BE49-F238E27FC236}">
                <a16:creationId xmlns:a16="http://schemas.microsoft.com/office/drawing/2014/main" id="{D55ED4A9-F868-FA45-B9AC-DA6AAFFF22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8B5FF69-EFFB-FD4C-AC97-19AEC342C8BC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F13944E-0295-474A-929D-EF144E6B09A6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85B557DE-D7F1-C545-86DF-F7EA8570B075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447BB2E-188D-2A4F-A0FA-34DF127D6842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731888DF-2A3D-DF48-9543-D270864F2E34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C816E38-5494-B045-B3E2-76D6D40D75FC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C7157545-1362-AB4C-9465-8E3E944C9168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274E306F-C07B-364A-9FA8-8D73471DC3A7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494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nted 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C6B0BF0-C1E5-9343-8FDC-D9348DE4DE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A6088AF-8D6E-254C-A05C-0075D6290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243584"/>
            <a:ext cx="3837709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832AB4D-9E3C-42EA-AA49-BDF577C7E9A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50562" y="-26678"/>
            <a:ext cx="6176320" cy="5193087"/>
          </a:xfrm>
          <a:custGeom>
            <a:avLst/>
            <a:gdLst>
              <a:gd name="connsiteX0" fmla="*/ 2969601 w 6474868"/>
              <a:gd name="connsiteY0" fmla="*/ 0 h 5143500"/>
              <a:gd name="connsiteX1" fmla="*/ 6474868 w 6474868"/>
              <a:gd name="connsiteY1" fmla="*/ 0 h 5143500"/>
              <a:gd name="connsiteX2" fmla="*/ 6474868 w 6474868"/>
              <a:gd name="connsiteY2" fmla="*/ 5143500 h 5143500"/>
              <a:gd name="connsiteX3" fmla="*/ 0 w 6474868"/>
              <a:gd name="connsiteY3" fmla="*/ 5143500 h 5143500"/>
              <a:gd name="connsiteX0" fmla="*/ 2969601 w 6474868"/>
              <a:gd name="connsiteY0" fmla="*/ 0 h 5153660"/>
              <a:gd name="connsiteX1" fmla="*/ 6474868 w 6474868"/>
              <a:gd name="connsiteY1" fmla="*/ 0 h 5153660"/>
              <a:gd name="connsiteX2" fmla="*/ 6129428 w 6474868"/>
              <a:gd name="connsiteY2" fmla="*/ 5153660 h 5153660"/>
              <a:gd name="connsiteX3" fmla="*/ 0 w 6474868"/>
              <a:gd name="connsiteY3" fmla="*/ 5143500 h 5153660"/>
              <a:gd name="connsiteX4" fmla="*/ 2969601 w 6474868"/>
              <a:gd name="connsiteY4" fmla="*/ 0 h 5153660"/>
              <a:gd name="connsiteX0" fmla="*/ 2969601 w 6129428"/>
              <a:gd name="connsiteY0" fmla="*/ 0 h 5153660"/>
              <a:gd name="connsiteX1" fmla="*/ 6129428 w 6129428"/>
              <a:gd name="connsiteY1" fmla="*/ 0 h 5153660"/>
              <a:gd name="connsiteX2" fmla="*/ 6129428 w 6129428"/>
              <a:gd name="connsiteY2" fmla="*/ 5153660 h 5153660"/>
              <a:gd name="connsiteX3" fmla="*/ 0 w 6129428"/>
              <a:gd name="connsiteY3" fmla="*/ 5143500 h 5153660"/>
              <a:gd name="connsiteX4" fmla="*/ 2969601 w 6129428"/>
              <a:gd name="connsiteY4" fmla="*/ 0 h 515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9428" h="5153660">
                <a:moveTo>
                  <a:pt x="2969601" y="0"/>
                </a:moveTo>
                <a:lnTo>
                  <a:pt x="6129428" y="0"/>
                </a:lnTo>
                <a:lnTo>
                  <a:pt x="6129428" y="5153660"/>
                </a:lnTo>
                <a:lnTo>
                  <a:pt x="0" y="5143500"/>
                </a:lnTo>
                <a:lnTo>
                  <a:pt x="2969601" y="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D4798955-8073-7B4B-8E17-9F6FE173A6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4995CA-740C-3447-A5B6-0FEA6189A32C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E864C99-114B-244C-92ED-EE40BA08C3B0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D7C3C97-DCED-CE43-8F50-18BFF878FC4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AC20187-32AD-3846-A7BE-6371FFEE13E5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02A0A305-2CA5-7E49-A83C-62A8D4CB55A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16DE8A0-537D-C844-A33C-85C2C63149AA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0BA5E40-1323-0B4C-A1C9-D6C78A34A86F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9D76CF0-939A-584E-9370-A8D597049367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936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nted image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86F7D266-0698-D641-BEC5-D462ABE302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6281" y="1786483"/>
            <a:ext cx="4410517" cy="8641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 b="1">
                <a:solidFill>
                  <a:srgbClr val="FA461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insert quote.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7DD9DC9-05DD-AB42-9E3F-93EFED27FB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6281" y="2793390"/>
            <a:ext cx="4410517" cy="78101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0445FD-D9F9-B942-9F9C-E614A99D56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76281" y="3645990"/>
            <a:ext cx="4410517" cy="1873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 b="1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name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69154E-1A89-8548-91FF-069B40E434C5}"/>
              </a:ext>
            </a:extLst>
          </p:cNvPr>
          <p:cNvGrpSpPr/>
          <p:nvPr userDrawn="1"/>
        </p:nvGrpSpPr>
        <p:grpSpPr>
          <a:xfrm>
            <a:off x="4374941" y="1250508"/>
            <a:ext cx="420588" cy="364331"/>
            <a:chOff x="4349057" y="1250508"/>
            <a:chExt cx="420588" cy="3643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D63D588-20A3-524D-BE58-0347BFBEFDE7}"/>
                </a:ext>
              </a:extLst>
            </p:cNvPr>
            <p:cNvSpPr txBox="1"/>
            <p:nvPr userDrawn="1"/>
          </p:nvSpPr>
          <p:spPr>
            <a:xfrm>
              <a:off x="4349057" y="1250508"/>
              <a:ext cx="194221" cy="364331"/>
            </a:xfrm>
            <a:custGeom>
              <a:avLst/>
              <a:gdLst/>
              <a:ahLst/>
              <a:cxnLst/>
              <a:rect l="l" t="t" r="r" b="b"/>
              <a:pathLst>
                <a:path w="194221" h="364331">
                  <a:moveTo>
                    <a:pt x="152251" y="0"/>
                  </a:moveTo>
                  <a:lnTo>
                    <a:pt x="194221" y="79474"/>
                  </a:lnTo>
                  <a:cubicBezTo>
                    <a:pt x="159990" y="95548"/>
                    <a:pt x="136326" y="111547"/>
                    <a:pt x="123230" y="127471"/>
                  </a:cubicBezTo>
                  <a:cubicBezTo>
                    <a:pt x="110133" y="143396"/>
                    <a:pt x="102840" y="162223"/>
                    <a:pt x="101352" y="183951"/>
                  </a:cubicBezTo>
                  <a:lnTo>
                    <a:pt x="194221" y="183951"/>
                  </a:lnTo>
                  <a:lnTo>
                    <a:pt x="194221" y="364331"/>
                  </a:lnTo>
                  <a:lnTo>
                    <a:pt x="0" y="364331"/>
                  </a:lnTo>
                  <a:lnTo>
                    <a:pt x="0" y="214759"/>
                  </a:lnTo>
                  <a:cubicBezTo>
                    <a:pt x="0" y="159692"/>
                    <a:pt x="11460" y="116235"/>
                    <a:pt x="34379" y="84385"/>
                  </a:cubicBezTo>
                  <a:cubicBezTo>
                    <a:pt x="57299" y="52536"/>
                    <a:pt x="96589" y="24408"/>
                    <a:pt x="152251" y="0"/>
                  </a:cubicBezTo>
                  <a:close/>
                </a:path>
              </a:pathLst>
            </a:custGeom>
            <a:solidFill>
              <a:srgbClr val="2DCCD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2DCCD3"/>
                </a:solidFill>
                <a:effectLst/>
                <a:uLnTx/>
                <a:uFillTx/>
                <a:latin typeface="Arial Black" panose="020B0604020202020204" pitchFamily="34" charset="0"/>
                <a:ea typeface="+mn-ea"/>
                <a:cs typeface="Arial Black" panose="020B0604020202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1335299-D679-EA42-AFC4-84444F55F085}"/>
                </a:ext>
              </a:extLst>
            </p:cNvPr>
            <p:cNvSpPr txBox="1"/>
            <p:nvPr userDrawn="1"/>
          </p:nvSpPr>
          <p:spPr>
            <a:xfrm>
              <a:off x="4575424" y="1250508"/>
              <a:ext cx="194221" cy="364331"/>
            </a:xfrm>
            <a:custGeom>
              <a:avLst/>
              <a:gdLst/>
              <a:ahLst/>
              <a:cxnLst/>
              <a:rect l="l" t="t" r="r" b="b"/>
              <a:pathLst>
                <a:path w="194221" h="364331">
                  <a:moveTo>
                    <a:pt x="152252" y="0"/>
                  </a:moveTo>
                  <a:lnTo>
                    <a:pt x="194221" y="79474"/>
                  </a:lnTo>
                  <a:cubicBezTo>
                    <a:pt x="159991" y="95548"/>
                    <a:pt x="136327" y="111547"/>
                    <a:pt x="123230" y="127471"/>
                  </a:cubicBezTo>
                  <a:cubicBezTo>
                    <a:pt x="110133" y="143396"/>
                    <a:pt x="102841" y="162223"/>
                    <a:pt x="101352" y="183951"/>
                  </a:cubicBezTo>
                  <a:lnTo>
                    <a:pt x="194221" y="183951"/>
                  </a:lnTo>
                  <a:lnTo>
                    <a:pt x="194221" y="364331"/>
                  </a:lnTo>
                  <a:lnTo>
                    <a:pt x="0" y="364331"/>
                  </a:lnTo>
                  <a:lnTo>
                    <a:pt x="0" y="214759"/>
                  </a:lnTo>
                  <a:cubicBezTo>
                    <a:pt x="0" y="159692"/>
                    <a:pt x="11460" y="116235"/>
                    <a:pt x="34380" y="84385"/>
                  </a:cubicBezTo>
                  <a:cubicBezTo>
                    <a:pt x="57299" y="52536"/>
                    <a:pt x="96590" y="24408"/>
                    <a:pt x="152252" y="0"/>
                  </a:cubicBezTo>
                  <a:close/>
                </a:path>
              </a:pathLst>
            </a:custGeom>
            <a:solidFill>
              <a:srgbClr val="2DCCD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2DCCD3"/>
                </a:solidFill>
                <a:effectLst/>
                <a:uLnTx/>
                <a:uFillTx/>
                <a:latin typeface="Arial Black" panose="020B0604020202020204" pitchFamily="34" charset="0"/>
                <a:ea typeface="+mn-ea"/>
                <a:cs typeface="Arial Black" panose="020B0604020202020204" pitchFamily="34" charset="0"/>
              </a:endParaRPr>
            </a:p>
          </p:txBody>
        </p:sp>
      </p:grp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088822D-921F-434F-96F2-F49F57228D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49236" y="-40641"/>
            <a:ext cx="4706962" cy="5235145"/>
          </a:xfrm>
          <a:custGeom>
            <a:avLst/>
            <a:gdLst>
              <a:gd name="connsiteX0" fmla="*/ 0 w 4657725"/>
              <a:gd name="connsiteY0" fmla="*/ 0 h 5143500"/>
              <a:gd name="connsiteX1" fmla="*/ 4657725 w 4657725"/>
              <a:gd name="connsiteY1" fmla="*/ 0 h 5143500"/>
              <a:gd name="connsiteX2" fmla="*/ 4657725 w 4657725"/>
              <a:gd name="connsiteY2" fmla="*/ 5143500 h 5143500"/>
              <a:gd name="connsiteX3" fmla="*/ 0 w 4657725"/>
              <a:gd name="connsiteY3" fmla="*/ 5143500 h 5143500"/>
              <a:gd name="connsiteX4" fmla="*/ 0 w 4657725"/>
              <a:gd name="connsiteY4" fmla="*/ 0 h 5143500"/>
              <a:gd name="connsiteX0" fmla="*/ 0 w 4657725"/>
              <a:gd name="connsiteY0" fmla="*/ 0 h 5143500"/>
              <a:gd name="connsiteX1" fmla="*/ 4657725 w 4657725"/>
              <a:gd name="connsiteY1" fmla="*/ 0 h 5143500"/>
              <a:gd name="connsiteX2" fmla="*/ 1723139 w 4657725"/>
              <a:gd name="connsiteY2" fmla="*/ 5132867 h 5143500"/>
              <a:gd name="connsiteX3" fmla="*/ 0 w 4657725"/>
              <a:gd name="connsiteY3" fmla="*/ 5143500 h 5143500"/>
              <a:gd name="connsiteX4" fmla="*/ 0 w 4657725"/>
              <a:gd name="connsiteY4" fmla="*/ 0 h 5143500"/>
              <a:gd name="connsiteX0" fmla="*/ 0 w 4657725"/>
              <a:gd name="connsiteY0" fmla="*/ 0 h 5181728"/>
              <a:gd name="connsiteX1" fmla="*/ 4657725 w 4657725"/>
              <a:gd name="connsiteY1" fmla="*/ 0 h 5181728"/>
              <a:gd name="connsiteX2" fmla="*/ 1695218 w 4657725"/>
              <a:gd name="connsiteY2" fmla="*/ 5181728 h 5181728"/>
              <a:gd name="connsiteX3" fmla="*/ 0 w 4657725"/>
              <a:gd name="connsiteY3" fmla="*/ 5143500 h 5181728"/>
              <a:gd name="connsiteX4" fmla="*/ 0 w 4657725"/>
              <a:gd name="connsiteY4" fmla="*/ 0 h 5181728"/>
              <a:gd name="connsiteX0" fmla="*/ 0 w 4657725"/>
              <a:gd name="connsiteY0" fmla="*/ 0 h 5146827"/>
              <a:gd name="connsiteX1" fmla="*/ 4657725 w 4657725"/>
              <a:gd name="connsiteY1" fmla="*/ 0 h 5146827"/>
              <a:gd name="connsiteX2" fmla="*/ 1716158 w 4657725"/>
              <a:gd name="connsiteY2" fmla="*/ 5146827 h 5146827"/>
              <a:gd name="connsiteX3" fmla="*/ 0 w 4657725"/>
              <a:gd name="connsiteY3" fmla="*/ 5143500 h 5146827"/>
              <a:gd name="connsiteX4" fmla="*/ 0 w 4657725"/>
              <a:gd name="connsiteY4" fmla="*/ 0 h 5146827"/>
              <a:gd name="connsiteX0" fmla="*/ 0 w 4657725"/>
              <a:gd name="connsiteY0" fmla="*/ 0 h 5180383"/>
              <a:gd name="connsiteX1" fmla="*/ 4657725 w 4657725"/>
              <a:gd name="connsiteY1" fmla="*/ 0 h 5180383"/>
              <a:gd name="connsiteX2" fmla="*/ 1695186 w 4657725"/>
              <a:gd name="connsiteY2" fmla="*/ 5180383 h 5180383"/>
              <a:gd name="connsiteX3" fmla="*/ 0 w 4657725"/>
              <a:gd name="connsiteY3" fmla="*/ 5143500 h 5180383"/>
              <a:gd name="connsiteX4" fmla="*/ 0 w 4657725"/>
              <a:gd name="connsiteY4" fmla="*/ 0 h 5180383"/>
              <a:gd name="connsiteX0" fmla="*/ 0 w 4657725"/>
              <a:gd name="connsiteY0" fmla="*/ 0 h 5180383"/>
              <a:gd name="connsiteX1" fmla="*/ 4657725 w 4657725"/>
              <a:gd name="connsiteY1" fmla="*/ 0 h 5180383"/>
              <a:gd name="connsiteX2" fmla="*/ 1695186 w 4657725"/>
              <a:gd name="connsiteY2" fmla="*/ 5180383 h 5180383"/>
              <a:gd name="connsiteX3" fmla="*/ 0 w 4657725"/>
              <a:gd name="connsiteY3" fmla="*/ 5172861 h 5180383"/>
              <a:gd name="connsiteX4" fmla="*/ 0 w 4657725"/>
              <a:gd name="connsiteY4" fmla="*/ 0 h 5180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7725" h="5180383">
                <a:moveTo>
                  <a:pt x="0" y="0"/>
                </a:moveTo>
                <a:lnTo>
                  <a:pt x="4657725" y="0"/>
                </a:lnTo>
                <a:lnTo>
                  <a:pt x="1695186" y="5180383"/>
                </a:lnTo>
                <a:lnTo>
                  <a:pt x="0" y="517286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61C60CA7-760F-2048-B34F-FF66B71782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EF6A72B-A396-4748-8D54-E8C182E5F360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64F2826-C135-CD4A-A83A-E039A3657890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EE237AE-3135-264A-A8B7-00FC0B6C8B3F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EA7D5CB2-0B6F-4A49-9134-ED6BAEEC0545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C5E9D054-31A9-8C4F-B014-F352F5B48F07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F05CA00-4EDA-2D47-A296-C8539594513C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218E3FB-5068-E248-9A7A-FB35E4552B96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4804143F-C913-1C4C-891E-211CD68B9FAD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184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nted image + custo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86F7D266-0698-D641-BEC5-D462ABE302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6281" y="1786483"/>
            <a:ext cx="4410517" cy="318764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FA461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Customer Name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7DD9DC9-05DD-AB42-9E3F-93EFED27FB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6281" y="2254919"/>
            <a:ext cx="4410517" cy="14583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088822D-921F-434F-96F2-F49F57228D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49236" y="-46935"/>
            <a:ext cx="4721030" cy="5237927"/>
          </a:xfrm>
          <a:custGeom>
            <a:avLst/>
            <a:gdLst>
              <a:gd name="connsiteX0" fmla="*/ 0 w 4657725"/>
              <a:gd name="connsiteY0" fmla="*/ 0 h 5143500"/>
              <a:gd name="connsiteX1" fmla="*/ 4657725 w 4657725"/>
              <a:gd name="connsiteY1" fmla="*/ 0 h 5143500"/>
              <a:gd name="connsiteX2" fmla="*/ 4657725 w 4657725"/>
              <a:gd name="connsiteY2" fmla="*/ 5143500 h 5143500"/>
              <a:gd name="connsiteX3" fmla="*/ 0 w 4657725"/>
              <a:gd name="connsiteY3" fmla="*/ 5143500 h 5143500"/>
              <a:gd name="connsiteX4" fmla="*/ 0 w 4657725"/>
              <a:gd name="connsiteY4" fmla="*/ 0 h 5143500"/>
              <a:gd name="connsiteX0" fmla="*/ 0 w 4657725"/>
              <a:gd name="connsiteY0" fmla="*/ 0 h 5143500"/>
              <a:gd name="connsiteX1" fmla="*/ 4657725 w 4657725"/>
              <a:gd name="connsiteY1" fmla="*/ 0 h 5143500"/>
              <a:gd name="connsiteX2" fmla="*/ 1723139 w 4657725"/>
              <a:gd name="connsiteY2" fmla="*/ 5132867 h 5143500"/>
              <a:gd name="connsiteX3" fmla="*/ 0 w 4657725"/>
              <a:gd name="connsiteY3" fmla="*/ 5143500 h 5143500"/>
              <a:gd name="connsiteX4" fmla="*/ 0 w 4657725"/>
              <a:gd name="connsiteY4" fmla="*/ 0 h 5143500"/>
              <a:gd name="connsiteX0" fmla="*/ 0 w 4657725"/>
              <a:gd name="connsiteY0" fmla="*/ 0 h 5167691"/>
              <a:gd name="connsiteX1" fmla="*/ 4657725 w 4657725"/>
              <a:gd name="connsiteY1" fmla="*/ 0 h 5167691"/>
              <a:gd name="connsiteX2" fmla="*/ 1723139 w 4657725"/>
              <a:gd name="connsiteY2" fmla="*/ 5132867 h 5167691"/>
              <a:gd name="connsiteX3" fmla="*/ 0 w 4657725"/>
              <a:gd name="connsiteY3" fmla="*/ 5167691 h 5167691"/>
              <a:gd name="connsiteX4" fmla="*/ 0 w 4657725"/>
              <a:gd name="connsiteY4" fmla="*/ 0 h 5167691"/>
              <a:gd name="connsiteX0" fmla="*/ 0 w 4657725"/>
              <a:gd name="connsiteY0" fmla="*/ 0 h 5167691"/>
              <a:gd name="connsiteX1" fmla="*/ 4657725 w 4657725"/>
              <a:gd name="connsiteY1" fmla="*/ 0 h 5167691"/>
              <a:gd name="connsiteX2" fmla="*/ 1703786 w 4657725"/>
              <a:gd name="connsiteY2" fmla="*/ 5161896 h 5167691"/>
              <a:gd name="connsiteX3" fmla="*/ 0 w 4657725"/>
              <a:gd name="connsiteY3" fmla="*/ 5167691 h 5167691"/>
              <a:gd name="connsiteX4" fmla="*/ 0 w 4657725"/>
              <a:gd name="connsiteY4" fmla="*/ 0 h 5167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7725" h="5167691">
                <a:moveTo>
                  <a:pt x="0" y="0"/>
                </a:moveTo>
                <a:lnTo>
                  <a:pt x="4657725" y="0"/>
                </a:lnTo>
                <a:lnTo>
                  <a:pt x="1703786" y="5161896"/>
                </a:lnTo>
                <a:lnTo>
                  <a:pt x="0" y="516769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58FD5054-7958-4849-A841-19F10BAE40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A0201DA-416C-0A48-AB0C-D2F715B6FE67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35C2149-E0A2-074D-B214-B1CE60B110C0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B9134DC6-D733-7849-AC21-24BB4786C984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44A5D8F-E3B4-0A43-9200-534A73FF72BA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148CD7A-7256-1049-B792-0DA48D2A9B68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49C4789-A4F8-4B4F-9FB1-BEBA42696721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8130504-69E3-E240-973F-56FDDB4A8AD0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6A476D2-71C0-8D47-96D3-9FB12E11EA73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5909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nted image + custo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86F7D266-0698-D641-BEC5-D462ABE302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76281" y="1418929"/>
            <a:ext cx="4410517" cy="318764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FA461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Customer Name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BA2A3078-9CE2-1B4C-ADA4-8F4DA8DC75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76725" y="1876280"/>
            <a:ext cx="4410073" cy="1873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 b="1" i="0"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Their Challenge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2734C2-767E-6541-B232-E782B566C66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76725" y="2081492"/>
            <a:ext cx="4410075" cy="318765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sz="9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/>
            </a:pPr>
            <a:r>
              <a:rPr lang="en-US" b="0" i="0" baseline="0" dirty="0">
                <a:solidFill>
                  <a:schemeClr val="tx1"/>
                </a:solidFill>
              </a:rPr>
              <a:t>Summarized description of customers challenge. Summarized description of customers challenge. Summarized description of customers challenge.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949C6C6-3744-ED44-BDD0-1685FC4681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76725" y="2559771"/>
            <a:ext cx="4410073" cy="1873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 b="1" i="0"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Our Solution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43AA3E63-900D-5D41-8FF8-888D7F78D0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76725" y="2765636"/>
            <a:ext cx="4410075" cy="318765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sz="9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b="0" i="0" baseline="0" dirty="0">
                <a:solidFill>
                  <a:schemeClr val="tx1"/>
                </a:solidFill>
              </a:rPr>
              <a:t>Summarized description of our solution. Summarized description of our solution. Summarized description of our solution. Summarized description of our solution. 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F584A77-C9C1-7B46-94E0-C82A555AA5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276725" y="3279095"/>
            <a:ext cx="4410075" cy="18739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900" b="1">
                <a:solidFill>
                  <a:schemeClr val="bg2"/>
                </a:solidFill>
              </a:defRPr>
            </a:lvl1pPr>
            <a:lvl2pPr marL="342900" indent="0" algn="l">
              <a:buNone/>
              <a:defRPr/>
            </a:lvl2pPr>
            <a:lvl3pPr marL="228600" indent="0" algn="l">
              <a:buNone/>
              <a:defRPr/>
            </a:lvl3pPr>
            <a:lvl4pPr marL="457200" indent="0" algn="l">
              <a:buNone/>
              <a:defRPr/>
            </a:lvl4pPr>
            <a:lvl5pPr marL="685800" indent="0" algn="l">
              <a:buNone/>
              <a:defRPr/>
            </a:lvl5pPr>
          </a:lstStyle>
          <a:p>
            <a:pPr lvl="0"/>
            <a:r>
              <a:rPr lang="en-US" dirty="0"/>
              <a:t>Value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E7090D2D-6400-1940-B8E2-C5C7B62D961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76725" y="3479802"/>
            <a:ext cx="4410075" cy="318765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sz="9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b="0" i="0" baseline="0" dirty="0">
                <a:solidFill>
                  <a:schemeClr val="tx1"/>
                </a:solidFill>
              </a:rPr>
              <a:t>Summarized description of the value. Summarized description of the value. Summarized description of the value. Summarized description of the value. 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088822D-921F-434F-96F2-F49F57228D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49236" y="-40026"/>
            <a:ext cx="4728063" cy="5236830"/>
          </a:xfrm>
          <a:custGeom>
            <a:avLst/>
            <a:gdLst>
              <a:gd name="connsiteX0" fmla="*/ 0 w 4657725"/>
              <a:gd name="connsiteY0" fmla="*/ 0 h 5143500"/>
              <a:gd name="connsiteX1" fmla="*/ 4657725 w 4657725"/>
              <a:gd name="connsiteY1" fmla="*/ 0 h 5143500"/>
              <a:gd name="connsiteX2" fmla="*/ 4657725 w 4657725"/>
              <a:gd name="connsiteY2" fmla="*/ 5143500 h 5143500"/>
              <a:gd name="connsiteX3" fmla="*/ 0 w 4657725"/>
              <a:gd name="connsiteY3" fmla="*/ 5143500 h 5143500"/>
              <a:gd name="connsiteX4" fmla="*/ 0 w 4657725"/>
              <a:gd name="connsiteY4" fmla="*/ 0 h 5143500"/>
              <a:gd name="connsiteX0" fmla="*/ 0 w 4657725"/>
              <a:gd name="connsiteY0" fmla="*/ 0 h 5143500"/>
              <a:gd name="connsiteX1" fmla="*/ 4657725 w 4657725"/>
              <a:gd name="connsiteY1" fmla="*/ 0 h 5143500"/>
              <a:gd name="connsiteX2" fmla="*/ 1723139 w 4657725"/>
              <a:gd name="connsiteY2" fmla="*/ 5132867 h 5143500"/>
              <a:gd name="connsiteX3" fmla="*/ 0 w 4657725"/>
              <a:gd name="connsiteY3" fmla="*/ 5143500 h 5143500"/>
              <a:gd name="connsiteX4" fmla="*/ 0 w 4657725"/>
              <a:gd name="connsiteY4" fmla="*/ 0 h 5143500"/>
              <a:gd name="connsiteX0" fmla="*/ 0 w 4657725"/>
              <a:gd name="connsiteY0" fmla="*/ 0 h 5170617"/>
              <a:gd name="connsiteX1" fmla="*/ 4657725 w 4657725"/>
              <a:gd name="connsiteY1" fmla="*/ 0 h 5170617"/>
              <a:gd name="connsiteX2" fmla="*/ 1702166 w 4657725"/>
              <a:gd name="connsiteY2" fmla="*/ 5170617 h 5170617"/>
              <a:gd name="connsiteX3" fmla="*/ 0 w 4657725"/>
              <a:gd name="connsiteY3" fmla="*/ 5143500 h 5170617"/>
              <a:gd name="connsiteX4" fmla="*/ 0 w 4657725"/>
              <a:gd name="connsiteY4" fmla="*/ 0 h 5170617"/>
              <a:gd name="connsiteX0" fmla="*/ 12584 w 4670309"/>
              <a:gd name="connsiteY0" fmla="*/ 0 h 5172861"/>
              <a:gd name="connsiteX1" fmla="*/ 4670309 w 4670309"/>
              <a:gd name="connsiteY1" fmla="*/ 0 h 5172861"/>
              <a:gd name="connsiteX2" fmla="*/ 1714750 w 4670309"/>
              <a:gd name="connsiteY2" fmla="*/ 5170617 h 5172861"/>
              <a:gd name="connsiteX3" fmla="*/ 0 w 4670309"/>
              <a:gd name="connsiteY3" fmla="*/ 5172861 h 5172861"/>
              <a:gd name="connsiteX4" fmla="*/ 12584 w 4670309"/>
              <a:gd name="connsiteY4" fmla="*/ 0 h 517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309" h="5172861">
                <a:moveTo>
                  <a:pt x="12584" y="0"/>
                </a:moveTo>
                <a:lnTo>
                  <a:pt x="4670309" y="0"/>
                </a:lnTo>
                <a:lnTo>
                  <a:pt x="1714750" y="5170617"/>
                </a:lnTo>
                <a:lnTo>
                  <a:pt x="0" y="5172861"/>
                </a:lnTo>
                <a:cubicBezTo>
                  <a:pt x="4195" y="3448574"/>
                  <a:pt x="8389" y="1724287"/>
                  <a:pt x="12584" y="0"/>
                </a:cubicBezTo>
                <a:close/>
              </a:path>
            </a:pathLst>
          </a:cu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58FD5054-7958-4849-A841-19F10BAE40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A0201DA-416C-0A48-AB0C-D2F715B6FE67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35C2149-E0A2-074D-B214-B1CE60B110C0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B9134DC6-D733-7849-AC21-24BB4786C984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44A5D8F-E3B4-0A43-9200-534A73FF72BA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148CD7A-7256-1049-B792-0DA48D2A9B68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49C4789-A4F8-4B4F-9FB1-BEBA42696721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8130504-69E3-E240-973F-56FDDB4A8AD0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6A476D2-71C0-8D47-96D3-9FB12E11EA73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239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oint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82538-0D9C-0A42-BB25-C9B7D7D9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AA07BD-931E-924F-B7C9-BFB162ECE2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9445DBE1-977E-D74F-8402-F12D8756EB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3850" y="1308100"/>
            <a:ext cx="4165600" cy="1792288"/>
          </a:xfrm>
          <a:custGeom>
            <a:avLst/>
            <a:gdLst>
              <a:gd name="connsiteX0" fmla="*/ 0 w 4165600"/>
              <a:gd name="connsiteY0" fmla="*/ 0 h 1792288"/>
              <a:gd name="connsiteX1" fmla="*/ 4165600 w 4165600"/>
              <a:gd name="connsiteY1" fmla="*/ 0 h 1792288"/>
              <a:gd name="connsiteX2" fmla="*/ 4165600 w 4165600"/>
              <a:gd name="connsiteY2" fmla="*/ 1792288 h 1792288"/>
              <a:gd name="connsiteX3" fmla="*/ 111544 w 4165600"/>
              <a:gd name="connsiteY3" fmla="*/ 1792288 h 1792288"/>
              <a:gd name="connsiteX4" fmla="*/ 111544 w 4165600"/>
              <a:gd name="connsiteY4" fmla="*/ 881933 h 1792288"/>
              <a:gd name="connsiteX5" fmla="*/ 102400 w 4165600"/>
              <a:gd name="connsiteY5" fmla="*/ 881933 h 1792288"/>
              <a:gd name="connsiteX6" fmla="*/ 102400 w 4165600"/>
              <a:gd name="connsiteY6" fmla="*/ 1792288 h 1792288"/>
              <a:gd name="connsiteX7" fmla="*/ 0 w 4165600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5600" h="1792288">
                <a:moveTo>
                  <a:pt x="0" y="0"/>
                </a:moveTo>
                <a:lnTo>
                  <a:pt x="4165600" y="0"/>
                </a:lnTo>
                <a:lnTo>
                  <a:pt x="4165600" y="1792288"/>
                </a:lnTo>
                <a:lnTo>
                  <a:pt x="111544" y="1792288"/>
                </a:lnTo>
                <a:lnTo>
                  <a:pt x="111544" y="881933"/>
                </a:lnTo>
                <a:lnTo>
                  <a:pt x="102400" y="881933"/>
                </a:lnTo>
                <a:lnTo>
                  <a:pt x="102400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E31B84-E580-FF49-BAE9-EF1F1CD1F046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6457201-E3B3-9C4C-8968-CC224E5C3E64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4A7C495-C153-0D41-B87C-F5DC424F0FB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DBAF73B-B0E9-EA46-884D-A45AB9696EE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5023662-D2A1-B946-A12E-512BCB103EB7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C58808C-B9F2-CD46-8B2E-765ED17D3D52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C3DB1EB-B408-FB4D-B78C-D5A0A4810ED3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5DFE5B7-4D4A-2B48-B54A-4D6851123AC4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59CD4152-AB48-974F-A129-448EA330D0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72640" y="3222408"/>
            <a:ext cx="3694176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0C3BCB7-8DCD-1F4D-81EA-BF9A28C3C8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72640" y="3430371"/>
            <a:ext cx="3694176" cy="220662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29">
            <a:extLst>
              <a:ext uri="{FF2B5EF4-FFF2-40B4-BE49-F238E27FC236}">
                <a16:creationId xmlns:a16="http://schemas.microsoft.com/office/drawing/2014/main" id="{C4A82638-F905-BC40-8A27-B0B56479B8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6100" y="3222408"/>
            <a:ext cx="3694170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6" name="Text Placeholder 31">
            <a:extLst>
              <a:ext uri="{FF2B5EF4-FFF2-40B4-BE49-F238E27FC236}">
                <a16:creationId xmlns:a16="http://schemas.microsoft.com/office/drawing/2014/main" id="{BE585D79-4709-7844-AF5E-42615C188B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6100" y="3430371"/>
            <a:ext cx="3694170" cy="220662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08E1E0FA-72FB-2B46-B8AA-B052859C95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6100" y="3638334"/>
            <a:ext cx="3694176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39" name="Text Placeholder 37">
            <a:extLst>
              <a:ext uri="{FF2B5EF4-FFF2-40B4-BE49-F238E27FC236}">
                <a16:creationId xmlns:a16="http://schemas.microsoft.com/office/drawing/2014/main" id="{ACFC8747-833D-8C49-BD41-0280F4B44CA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72639" y="3638334"/>
            <a:ext cx="3694176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C1E690-8FB3-8C43-9AA5-86DAC278B75A}"/>
              </a:ext>
            </a:extLst>
          </p:cNvPr>
          <p:cNvCxnSpPr>
            <a:cxnSpLocks/>
          </p:cNvCxnSpPr>
          <p:nvPr userDrawn="1"/>
        </p:nvCxnSpPr>
        <p:spPr>
          <a:xfrm flipV="1">
            <a:off x="4761331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D1CC94D-48E8-F14F-A932-4E52852EF025}"/>
              </a:ext>
            </a:extLst>
          </p:cNvPr>
          <p:cNvCxnSpPr>
            <a:cxnSpLocks/>
          </p:cNvCxnSpPr>
          <p:nvPr userDrawn="1"/>
        </p:nvCxnSpPr>
        <p:spPr>
          <a:xfrm flipV="1">
            <a:off x="430822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329A3F6B-8266-8541-8320-839F501C93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654552" y="1308100"/>
            <a:ext cx="4165600" cy="1792288"/>
          </a:xfrm>
          <a:custGeom>
            <a:avLst/>
            <a:gdLst>
              <a:gd name="connsiteX0" fmla="*/ 0 w 4165600"/>
              <a:gd name="connsiteY0" fmla="*/ 0 h 1792288"/>
              <a:gd name="connsiteX1" fmla="*/ 4165600 w 4165600"/>
              <a:gd name="connsiteY1" fmla="*/ 0 h 1792288"/>
              <a:gd name="connsiteX2" fmla="*/ 4165600 w 4165600"/>
              <a:gd name="connsiteY2" fmla="*/ 1792288 h 1792288"/>
              <a:gd name="connsiteX3" fmla="*/ 111544 w 4165600"/>
              <a:gd name="connsiteY3" fmla="*/ 1792288 h 1792288"/>
              <a:gd name="connsiteX4" fmla="*/ 111544 w 4165600"/>
              <a:gd name="connsiteY4" fmla="*/ 881933 h 1792288"/>
              <a:gd name="connsiteX5" fmla="*/ 102400 w 4165600"/>
              <a:gd name="connsiteY5" fmla="*/ 881933 h 1792288"/>
              <a:gd name="connsiteX6" fmla="*/ 102400 w 4165600"/>
              <a:gd name="connsiteY6" fmla="*/ 1792288 h 1792288"/>
              <a:gd name="connsiteX7" fmla="*/ 0 w 4165600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5600" h="1792288">
                <a:moveTo>
                  <a:pt x="0" y="0"/>
                </a:moveTo>
                <a:lnTo>
                  <a:pt x="4165600" y="0"/>
                </a:lnTo>
                <a:lnTo>
                  <a:pt x="4165600" y="1792288"/>
                </a:lnTo>
                <a:lnTo>
                  <a:pt x="111544" y="1792288"/>
                </a:lnTo>
                <a:lnTo>
                  <a:pt x="111544" y="881933"/>
                </a:lnTo>
                <a:lnTo>
                  <a:pt x="102400" y="881933"/>
                </a:lnTo>
                <a:lnTo>
                  <a:pt x="102400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96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82538-0D9C-0A42-BB25-C9B7D7D9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AA07BD-931E-924F-B7C9-BFB162ECE2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9C1E690-8FB3-8C43-9AA5-86DAC278B75A}"/>
              </a:ext>
            </a:extLst>
          </p:cNvPr>
          <p:cNvCxnSpPr>
            <a:cxnSpLocks/>
          </p:cNvCxnSpPr>
          <p:nvPr userDrawn="1"/>
        </p:nvCxnSpPr>
        <p:spPr>
          <a:xfrm flipV="1">
            <a:off x="3310255" y="2193208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D1CC94D-48E8-F14F-A932-4E52852EF025}"/>
              </a:ext>
            </a:extLst>
          </p:cNvPr>
          <p:cNvCxnSpPr>
            <a:cxnSpLocks/>
          </p:cNvCxnSpPr>
          <p:nvPr userDrawn="1"/>
        </p:nvCxnSpPr>
        <p:spPr>
          <a:xfrm flipV="1">
            <a:off x="433862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E31B84-E580-FF49-BAE9-EF1F1CD1F046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6457201-E3B3-9C4C-8968-CC224E5C3E64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4A7C495-C153-0D41-B87C-F5DC424F0FB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DBAF73B-B0E9-EA46-884D-A45AB9696EE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5023662-D2A1-B946-A12E-512BCB103EB7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C58808C-B9F2-CD46-8B2E-765ED17D3D52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C3DB1EB-B408-FB4D-B78C-D5A0A4810ED3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5DFE5B7-4D4A-2B48-B54A-4D6851123AC4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B779928-439A-754B-AAEE-65BFC6F5025F}"/>
              </a:ext>
            </a:extLst>
          </p:cNvPr>
          <p:cNvCxnSpPr>
            <a:cxnSpLocks/>
          </p:cNvCxnSpPr>
          <p:nvPr userDrawn="1"/>
        </p:nvCxnSpPr>
        <p:spPr>
          <a:xfrm flipV="1">
            <a:off x="6187458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29">
            <a:extLst>
              <a:ext uri="{FF2B5EF4-FFF2-40B4-BE49-F238E27FC236}">
                <a16:creationId xmlns:a16="http://schemas.microsoft.com/office/drawing/2014/main" id="{A5F12F11-209E-7447-8C8B-BFECC1A595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6100" y="3222408"/>
            <a:ext cx="2450571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0" name="Text Placeholder 31">
            <a:extLst>
              <a:ext uri="{FF2B5EF4-FFF2-40B4-BE49-F238E27FC236}">
                <a16:creationId xmlns:a16="http://schemas.microsoft.com/office/drawing/2014/main" id="{D2E1E24A-3FDA-6F46-B172-83B81BB2D82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6100" y="3430371"/>
            <a:ext cx="2450586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1" name="Text Placeholder 37">
            <a:extLst>
              <a:ext uri="{FF2B5EF4-FFF2-40B4-BE49-F238E27FC236}">
                <a16:creationId xmlns:a16="http://schemas.microsoft.com/office/drawing/2014/main" id="{C97F4E01-FE6A-B447-BABD-B4D4D5ED0E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6100" y="3638334"/>
            <a:ext cx="2450592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32" name="Text Placeholder 29">
            <a:extLst>
              <a:ext uri="{FF2B5EF4-FFF2-40B4-BE49-F238E27FC236}">
                <a16:creationId xmlns:a16="http://schemas.microsoft.com/office/drawing/2014/main" id="{208D5ADE-A7DA-7946-B81C-03E5491BAA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12676" y="3222408"/>
            <a:ext cx="2450571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31">
            <a:extLst>
              <a:ext uri="{FF2B5EF4-FFF2-40B4-BE49-F238E27FC236}">
                <a16:creationId xmlns:a16="http://schemas.microsoft.com/office/drawing/2014/main" id="{19474C1D-0F08-164B-A075-6C866896A2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12676" y="3430371"/>
            <a:ext cx="2450586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4" name="Text Placeholder 37">
            <a:extLst>
              <a:ext uri="{FF2B5EF4-FFF2-40B4-BE49-F238E27FC236}">
                <a16:creationId xmlns:a16="http://schemas.microsoft.com/office/drawing/2014/main" id="{39F5291B-19B4-1C42-8B75-048C4B691B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12676" y="3638334"/>
            <a:ext cx="2450592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35" name="Text Placeholder 29">
            <a:extLst>
              <a:ext uri="{FF2B5EF4-FFF2-40B4-BE49-F238E27FC236}">
                <a16:creationId xmlns:a16="http://schemas.microsoft.com/office/drawing/2014/main" id="{FFBC1352-AA52-004B-BAD6-AE5B0066F34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2692" y="3222408"/>
            <a:ext cx="2450571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6" name="Text Placeholder 31">
            <a:extLst>
              <a:ext uri="{FF2B5EF4-FFF2-40B4-BE49-F238E27FC236}">
                <a16:creationId xmlns:a16="http://schemas.microsoft.com/office/drawing/2014/main" id="{0FAA9D2D-9157-A442-9744-5195995AFA4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02692" y="3430371"/>
            <a:ext cx="2450586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Text Placeholder 37">
            <a:extLst>
              <a:ext uri="{FF2B5EF4-FFF2-40B4-BE49-F238E27FC236}">
                <a16:creationId xmlns:a16="http://schemas.microsoft.com/office/drawing/2014/main" id="{70C03393-3C52-7B45-A906-4AFB03D1FAD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02692" y="3638334"/>
            <a:ext cx="2450592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42A9240E-2EA2-5848-B70A-211BE356E9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3850" y="1308100"/>
            <a:ext cx="2770632" cy="1792288"/>
          </a:xfrm>
          <a:custGeom>
            <a:avLst/>
            <a:gdLst>
              <a:gd name="connsiteX0" fmla="*/ 0 w 2770632"/>
              <a:gd name="connsiteY0" fmla="*/ 0 h 1792288"/>
              <a:gd name="connsiteX1" fmla="*/ 2770632 w 2770632"/>
              <a:gd name="connsiteY1" fmla="*/ 0 h 1792288"/>
              <a:gd name="connsiteX2" fmla="*/ 2770632 w 2770632"/>
              <a:gd name="connsiteY2" fmla="*/ 1792288 h 1792288"/>
              <a:gd name="connsiteX3" fmla="*/ 116116 w 2770632"/>
              <a:gd name="connsiteY3" fmla="*/ 1792288 h 1792288"/>
              <a:gd name="connsiteX4" fmla="*/ 116116 w 2770632"/>
              <a:gd name="connsiteY4" fmla="*/ 881933 h 1792288"/>
              <a:gd name="connsiteX5" fmla="*/ 106972 w 2770632"/>
              <a:gd name="connsiteY5" fmla="*/ 881933 h 1792288"/>
              <a:gd name="connsiteX6" fmla="*/ 106972 w 2770632"/>
              <a:gd name="connsiteY6" fmla="*/ 1792288 h 1792288"/>
              <a:gd name="connsiteX7" fmla="*/ 0 w 2770632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0632" h="1792288">
                <a:moveTo>
                  <a:pt x="0" y="0"/>
                </a:moveTo>
                <a:lnTo>
                  <a:pt x="2770632" y="0"/>
                </a:lnTo>
                <a:lnTo>
                  <a:pt x="2770632" y="1792288"/>
                </a:lnTo>
                <a:lnTo>
                  <a:pt x="116116" y="1792288"/>
                </a:lnTo>
                <a:lnTo>
                  <a:pt x="116116" y="881933"/>
                </a:lnTo>
                <a:lnTo>
                  <a:pt x="106972" y="881933"/>
                </a:lnTo>
                <a:lnTo>
                  <a:pt x="106972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9B235179-19C6-8742-B278-6D1D6872B2CA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201729" y="1308100"/>
            <a:ext cx="2770632" cy="1792288"/>
          </a:xfrm>
          <a:custGeom>
            <a:avLst/>
            <a:gdLst>
              <a:gd name="connsiteX0" fmla="*/ 0 w 2770632"/>
              <a:gd name="connsiteY0" fmla="*/ 0 h 1792288"/>
              <a:gd name="connsiteX1" fmla="*/ 2770632 w 2770632"/>
              <a:gd name="connsiteY1" fmla="*/ 0 h 1792288"/>
              <a:gd name="connsiteX2" fmla="*/ 2770632 w 2770632"/>
              <a:gd name="connsiteY2" fmla="*/ 1792288 h 1792288"/>
              <a:gd name="connsiteX3" fmla="*/ 116116 w 2770632"/>
              <a:gd name="connsiteY3" fmla="*/ 1792288 h 1792288"/>
              <a:gd name="connsiteX4" fmla="*/ 116116 w 2770632"/>
              <a:gd name="connsiteY4" fmla="*/ 881933 h 1792288"/>
              <a:gd name="connsiteX5" fmla="*/ 106972 w 2770632"/>
              <a:gd name="connsiteY5" fmla="*/ 881933 h 1792288"/>
              <a:gd name="connsiteX6" fmla="*/ 106972 w 2770632"/>
              <a:gd name="connsiteY6" fmla="*/ 1792288 h 1792288"/>
              <a:gd name="connsiteX7" fmla="*/ 0 w 2770632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0632" h="1792288">
                <a:moveTo>
                  <a:pt x="0" y="0"/>
                </a:moveTo>
                <a:lnTo>
                  <a:pt x="2770632" y="0"/>
                </a:lnTo>
                <a:lnTo>
                  <a:pt x="2770632" y="1792288"/>
                </a:lnTo>
                <a:lnTo>
                  <a:pt x="116116" y="1792288"/>
                </a:lnTo>
                <a:lnTo>
                  <a:pt x="116116" y="881933"/>
                </a:lnTo>
                <a:lnTo>
                  <a:pt x="106972" y="881933"/>
                </a:lnTo>
                <a:lnTo>
                  <a:pt x="106972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0A154224-49FA-984D-980A-EA52A5795CE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079609" y="1308100"/>
            <a:ext cx="2770632" cy="1792288"/>
          </a:xfrm>
          <a:custGeom>
            <a:avLst/>
            <a:gdLst>
              <a:gd name="connsiteX0" fmla="*/ 0 w 2770632"/>
              <a:gd name="connsiteY0" fmla="*/ 0 h 1792288"/>
              <a:gd name="connsiteX1" fmla="*/ 2770632 w 2770632"/>
              <a:gd name="connsiteY1" fmla="*/ 0 h 1792288"/>
              <a:gd name="connsiteX2" fmla="*/ 2770632 w 2770632"/>
              <a:gd name="connsiteY2" fmla="*/ 1792288 h 1792288"/>
              <a:gd name="connsiteX3" fmla="*/ 116116 w 2770632"/>
              <a:gd name="connsiteY3" fmla="*/ 1792288 h 1792288"/>
              <a:gd name="connsiteX4" fmla="*/ 116116 w 2770632"/>
              <a:gd name="connsiteY4" fmla="*/ 881933 h 1792288"/>
              <a:gd name="connsiteX5" fmla="*/ 106972 w 2770632"/>
              <a:gd name="connsiteY5" fmla="*/ 881933 h 1792288"/>
              <a:gd name="connsiteX6" fmla="*/ 106972 w 2770632"/>
              <a:gd name="connsiteY6" fmla="*/ 1792288 h 1792288"/>
              <a:gd name="connsiteX7" fmla="*/ 0 w 2770632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0632" h="1792288">
                <a:moveTo>
                  <a:pt x="0" y="0"/>
                </a:moveTo>
                <a:lnTo>
                  <a:pt x="2770632" y="0"/>
                </a:lnTo>
                <a:lnTo>
                  <a:pt x="2770632" y="1792288"/>
                </a:lnTo>
                <a:lnTo>
                  <a:pt x="116116" y="1792288"/>
                </a:lnTo>
                <a:lnTo>
                  <a:pt x="116116" y="881933"/>
                </a:lnTo>
                <a:lnTo>
                  <a:pt x="106972" y="881933"/>
                </a:lnTo>
                <a:lnTo>
                  <a:pt x="106972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33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CF5C7-5D21-C644-8827-4A07100CC4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44025" y="2202761"/>
            <a:ext cx="3866176" cy="298669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/>
              <a:t>Index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C73F83-6C37-C748-A59B-9636CD4E68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3216D6-565F-454A-B6D9-BE6B395D7E03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A65FF402-5B5D-F547-97AB-50E0A0812B68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238779D-81F1-0945-BF25-2B5344EC8CB4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25495CFC-F209-2C40-8E90-50A621965A65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3E3E121-792A-BE41-8217-6099E74A299C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4B271D9-5713-D048-9DDE-AEBEE0245059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4642A37-25BE-5142-A275-DA0241D243C6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D3A640E-34D4-1B4C-BD72-7CEA1BAD1C54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659A9B2-96DF-0249-8482-76E0F73BCB0B}"/>
              </a:ext>
            </a:extLst>
          </p:cNvPr>
          <p:cNvCxnSpPr>
            <a:cxnSpLocks/>
          </p:cNvCxnSpPr>
          <p:nvPr userDrawn="1"/>
        </p:nvCxnSpPr>
        <p:spPr>
          <a:xfrm>
            <a:off x="1544024" y="2597909"/>
            <a:ext cx="1560382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6">
            <a:extLst>
              <a:ext uri="{FF2B5EF4-FFF2-40B4-BE49-F238E27FC236}">
                <a16:creationId xmlns:a16="http://schemas.microsoft.com/office/drawing/2014/main" id="{72CA8982-63F1-574D-B53B-2FDC124B4C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635243" y="687220"/>
            <a:ext cx="250036" cy="2805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8570" tIns="34289" rIns="68570" bIns="34289" numCol="1" spcCol="182880" anchor="ctr">
            <a:noAutofit/>
          </a:bodyPr>
          <a:lstStyle/>
          <a:p>
            <a:pPr defTabSz="457189" eaLnBrk="0" hangingPunct="0">
              <a:spcBef>
                <a:spcPct val="50000"/>
              </a:spcBef>
              <a:defRPr/>
            </a:pPr>
            <a:r>
              <a:rPr lang="en-US" sz="2400" b="1" spc="5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784836D6-5C37-1A47-8B1F-4D442B9E12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635243" y="1493652"/>
            <a:ext cx="250036" cy="2805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8570" tIns="34289" rIns="68570" bIns="34289" numCol="1" spcCol="182880" anchor="ctr">
            <a:noAutofit/>
          </a:bodyPr>
          <a:lstStyle/>
          <a:p>
            <a:pPr defTabSz="457189" eaLnBrk="0" hangingPunct="0">
              <a:spcBef>
                <a:spcPct val="50000"/>
              </a:spcBef>
              <a:defRPr/>
            </a:pPr>
            <a:r>
              <a:rPr lang="en-US" sz="2400" b="1" spc="5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C9F4F625-DE7F-B644-9FA7-53762709F4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635243" y="2241318"/>
            <a:ext cx="250036" cy="2805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8570" tIns="34289" rIns="68570" bIns="34289" numCol="1" spcCol="182880" anchor="ctr">
            <a:noAutofit/>
          </a:bodyPr>
          <a:lstStyle/>
          <a:p>
            <a:pPr defTabSz="457189" eaLnBrk="0" hangingPunct="0">
              <a:spcBef>
                <a:spcPct val="50000"/>
              </a:spcBef>
              <a:defRPr/>
            </a:pPr>
            <a:r>
              <a:rPr lang="en-US" sz="2400" b="1" spc="5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64E87BB9-90BE-B246-A447-FCA4CF258E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635243" y="3028863"/>
            <a:ext cx="250036" cy="2805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8570" tIns="34289" rIns="68570" bIns="34289" numCol="1" spcCol="182880" anchor="ctr">
            <a:noAutofit/>
          </a:bodyPr>
          <a:lstStyle/>
          <a:p>
            <a:pPr defTabSz="457189" eaLnBrk="0" hangingPunct="0">
              <a:spcBef>
                <a:spcPct val="50000"/>
              </a:spcBef>
              <a:defRPr/>
            </a:pPr>
            <a:r>
              <a:rPr lang="en-US" sz="2400" b="1" spc="5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861D933B-8E86-3347-B404-21F838C587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635243" y="3900521"/>
            <a:ext cx="250036" cy="2805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8570" tIns="34289" rIns="68570" bIns="34289" numCol="1" spcCol="182880" anchor="ctr">
            <a:noAutofit/>
          </a:bodyPr>
          <a:lstStyle/>
          <a:p>
            <a:pPr defTabSz="457189" eaLnBrk="0" hangingPunct="0">
              <a:spcBef>
                <a:spcPct val="50000"/>
              </a:spcBef>
              <a:defRPr/>
            </a:pPr>
            <a:r>
              <a:rPr lang="en-US" sz="2400" b="1" spc="5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5D627C-8312-5349-A33C-153CD9D1EC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4638" y="2677942"/>
            <a:ext cx="3865562" cy="514350"/>
          </a:xfrm>
        </p:spPr>
        <p:txBody>
          <a:bodyPr/>
          <a:lstStyle>
            <a:lvl1pPr marL="0" indent="0">
              <a:buNone/>
              <a:defRPr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90F7088-F2D8-D048-8422-07F30913FD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76656" y="687220"/>
            <a:ext cx="2543667" cy="298669"/>
          </a:xfrm>
        </p:spPr>
        <p:txBody>
          <a:bodyPr/>
          <a:lstStyle>
            <a:lvl1pPr marL="0" indent="0">
              <a:buNone/>
              <a:defRPr b="0" baseline="0">
                <a:solidFill>
                  <a:srgbClr val="005776"/>
                </a:solidFill>
                <a:latin typeface="+mn-lt"/>
              </a:defRPr>
            </a:lvl1pPr>
          </a:lstStyle>
          <a:p>
            <a:pPr defTabSz="457189" eaLnBrk="0" hangingPunct="0">
              <a:defRPr/>
            </a:pPr>
            <a:r>
              <a:rPr lang="en-US" sz="1400" b="1" spc="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5144257-CA87-0C4D-9153-F9B5825DA9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76938" y="986604"/>
            <a:ext cx="2543175" cy="285750"/>
          </a:xfrm>
        </p:spPr>
        <p:txBody>
          <a:bodyPr/>
          <a:lstStyle>
            <a:lvl1pPr marL="0" indent="0">
              <a:buNone/>
              <a:defRPr sz="10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984B3EE-3F4D-8F41-B433-046B9FE427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76656" y="1475496"/>
            <a:ext cx="2543667" cy="298669"/>
          </a:xfrm>
        </p:spPr>
        <p:txBody>
          <a:bodyPr/>
          <a:lstStyle>
            <a:lvl1pPr marL="0" indent="0">
              <a:buNone/>
              <a:defRPr b="0" baseline="0">
                <a:solidFill>
                  <a:srgbClr val="005776"/>
                </a:solidFill>
                <a:latin typeface="+mn-lt"/>
              </a:defRPr>
            </a:lvl1pPr>
          </a:lstStyle>
          <a:p>
            <a:pPr defTabSz="457189" eaLnBrk="0" hangingPunct="0">
              <a:defRPr/>
            </a:pPr>
            <a:r>
              <a:rPr lang="en-US" sz="1400" b="1" spc="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B066935D-7CAF-E544-9494-E0A59D9F57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76938" y="1774880"/>
            <a:ext cx="2543175" cy="285750"/>
          </a:xfrm>
        </p:spPr>
        <p:txBody>
          <a:bodyPr/>
          <a:lstStyle>
            <a:lvl1pPr marL="0" indent="0">
              <a:buNone/>
              <a:defRPr sz="10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CEB91C27-B911-9942-A510-09893BCBD5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976656" y="2232241"/>
            <a:ext cx="2543667" cy="298669"/>
          </a:xfrm>
        </p:spPr>
        <p:txBody>
          <a:bodyPr/>
          <a:lstStyle>
            <a:lvl1pPr marL="0" indent="0">
              <a:buNone/>
              <a:defRPr b="0" baseline="0">
                <a:solidFill>
                  <a:srgbClr val="005776"/>
                </a:solidFill>
                <a:latin typeface="+mn-lt"/>
              </a:defRPr>
            </a:lvl1pPr>
          </a:lstStyle>
          <a:p>
            <a:pPr defTabSz="457189" eaLnBrk="0" hangingPunct="0">
              <a:defRPr/>
            </a:pPr>
            <a:r>
              <a:rPr lang="en-US" sz="1400" b="1" spc="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E5AFC8B6-81F0-FC46-8343-577612AA7D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76938" y="2531625"/>
            <a:ext cx="2543175" cy="285750"/>
          </a:xfrm>
        </p:spPr>
        <p:txBody>
          <a:bodyPr/>
          <a:lstStyle>
            <a:lvl1pPr marL="0" indent="0">
              <a:buNone/>
              <a:defRPr sz="10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A6F99F13-BD7C-6240-970A-6BF9F201977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76656" y="3031027"/>
            <a:ext cx="2543667" cy="298669"/>
          </a:xfrm>
        </p:spPr>
        <p:txBody>
          <a:bodyPr/>
          <a:lstStyle>
            <a:lvl1pPr marL="0" indent="0">
              <a:buNone/>
              <a:defRPr b="0" baseline="0">
                <a:solidFill>
                  <a:srgbClr val="005776"/>
                </a:solidFill>
                <a:latin typeface="+mn-lt"/>
              </a:defRPr>
            </a:lvl1pPr>
          </a:lstStyle>
          <a:p>
            <a:pPr defTabSz="457189" eaLnBrk="0" hangingPunct="0">
              <a:defRPr/>
            </a:pPr>
            <a:r>
              <a:rPr lang="en-US" sz="1400" b="1" spc="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DE7D21F5-5C6A-664D-B4F3-8E31F6336E1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76938" y="3330411"/>
            <a:ext cx="2543175" cy="285750"/>
          </a:xfrm>
        </p:spPr>
        <p:txBody>
          <a:bodyPr/>
          <a:lstStyle>
            <a:lvl1pPr marL="0" indent="0">
              <a:buNone/>
              <a:defRPr sz="10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1" name="Text Placeholder 20">
            <a:extLst>
              <a:ext uri="{FF2B5EF4-FFF2-40B4-BE49-F238E27FC236}">
                <a16:creationId xmlns:a16="http://schemas.microsoft.com/office/drawing/2014/main" id="{6054A9E6-2A36-A840-9D79-285C8B2D11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76656" y="3882365"/>
            <a:ext cx="2543667" cy="298669"/>
          </a:xfrm>
        </p:spPr>
        <p:txBody>
          <a:bodyPr/>
          <a:lstStyle>
            <a:lvl1pPr marL="0" indent="0">
              <a:buNone/>
              <a:defRPr b="0" baseline="0">
                <a:solidFill>
                  <a:srgbClr val="005776"/>
                </a:solidFill>
                <a:latin typeface="+mn-lt"/>
              </a:defRPr>
            </a:lvl1pPr>
          </a:lstStyle>
          <a:p>
            <a:pPr defTabSz="457189" eaLnBrk="0" hangingPunct="0">
              <a:defRPr/>
            </a:pPr>
            <a:r>
              <a:rPr lang="en-US" sz="1400" b="1" spc="5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</a:p>
        </p:txBody>
      </p:sp>
      <p:sp>
        <p:nvSpPr>
          <p:cNvPr id="32" name="Text Placeholder 23">
            <a:extLst>
              <a:ext uri="{FF2B5EF4-FFF2-40B4-BE49-F238E27FC236}">
                <a16:creationId xmlns:a16="http://schemas.microsoft.com/office/drawing/2014/main" id="{AF338CF7-DD6D-9A47-8AE2-94C3FD7937C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76938" y="4181749"/>
            <a:ext cx="2543175" cy="285750"/>
          </a:xfrm>
        </p:spPr>
        <p:txBody>
          <a:bodyPr/>
          <a:lstStyle>
            <a:lvl1pPr marL="0" indent="0">
              <a:buNone/>
              <a:defRPr sz="10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34350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D1CC94D-48E8-F14F-A932-4E52852EF025}"/>
              </a:ext>
            </a:extLst>
          </p:cNvPr>
          <p:cNvCxnSpPr>
            <a:cxnSpLocks/>
          </p:cNvCxnSpPr>
          <p:nvPr userDrawn="1"/>
        </p:nvCxnSpPr>
        <p:spPr>
          <a:xfrm flipV="1">
            <a:off x="430822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4682538-0D9C-0A42-BB25-C9B7D7D9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AA07BD-931E-924F-B7C9-BFB162ECE2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E31B84-E580-FF49-BAE9-EF1F1CD1F046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6457201-E3B3-9C4C-8968-CC224E5C3E64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4A7C495-C153-0D41-B87C-F5DC424F0FB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DBAF73B-B0E9-EA46-884D-A45AB9696EE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5023662-D2A1-B946-A12E-512BCB103EB7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C58808C-B9F2-CD46-8B2E-765ED17D3D52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C3DB1EB-B408-FB4D-B78C-D5A0A4810ED3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5DFE5B7-4D4A-2B48-B54A-4D6851123AC4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A2BC906-442C-0643-B76F-FA1EAD56A904}"/>
              </a:ext>
            </a:extLst>
          </p:cNvPr>
          <p:cNvCxnSpPr>
            <a:cxnSpLocks/>
          </p:cNvCxnSpPr>
          <p:nvPr userDrawn="1"/>
        </p:nvCxnSpPr>
        <p:spPr>
          <a:xfrm flipV="1">
            <a:off x="2598369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CA607AE-0AFB-0744-BE85-34A3BFA64BEC}"/>
              </a:ext>
            </a:extLst>
          </p:cNvPr>
          <p:cNvCxnSpPr>
            <a:cxnSpLocks/>
          </p:cNvCxnSpPr>
          <p:nvPr userDrawn="1"/>
        </p:nvCxnSpPr>
        <p:spPr>
          <a:xfrm flipV="1">
            <a:off x="4759565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6BDBF2F-FE0B-654C-81DC-8477FC13689A}"/>
              </a:ext>
            </a:extLst>
          </p:cNvPr>
          <p:cNvCxnSpPr>
            <a:cxnSpLocks/>
          </p:cNvCxnSpPr>
          <p:nvPr userDrawn="1"/>
        </p:nvCxnSpPr>
        <p:spPr>
          <a:xfrm flipV="1">
            <a:off x="6923935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9">
            <a:extLst>
              <a:ext uri="{FF2B5EF4-FFF2-40B4-BE49-F238E27FC236}">
                <a16:creationId xmlns:a16="http://schemas.microsoft.com/office/drawing/2014/main" id="{0A2DBE56-5B6E-444F-9799-B3F332F28F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6101" y="3222408"/>
            <a:ext cx="1819654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6" name="Text Placeholder 31">
            <a:extLst>
              <a:ext uri="{FF2B5EF4-FFF2-40B4-BE49-F238E27FC236}">
                <a16:creationId xmlns:a16="http://schemas.microsoft.com/office/drawing/2014/main" id="{ECAA7D42-04F7-B34C-BD79-42327C9128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6100" y="3430371"/>
            <a:ext cx="1819651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7" name="Text Placeholder 37">
            <a:extLst>
              <a:ext uri="{FF2B5EF4-FFF2-40B4-BE49-F238E27FC236}">
                <a16:creationId xmlns:a16="http://schemas.microsoft.com/office/drawing/2014/main" id="{1648525C-436D-7E4A-B4B7-6EF2E39C91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6099" y="3638334"/>
            <a:ext cx="1819656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38" name="Text Placeholder 29">
            <a:extLst>
              <a:ext uri="{FF2B5EF4-FFF2-40B4-BE49-F238E27FC236}">
                <a16:creationId xmlns:a16="http://schemas.microsoft.com/office/drawing/2014/main" id="{CABCEEDE-B821-FA4F-A0BA-2B8C3453E4F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14067" y="3222408"/>
            <a:ext cx="1819654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9" name="Text Placeholder 31">
            <a:extLst>
              <a:ext uri="{FF2B5EF4-FFF2-40B4-BE49-F238E27FC236}">
                <a16:creationId xmlns:a16="http://schemas.microsoft.com/office/drawing/2014/main" id="{5C28CF05-3349-EC46-A6FE-5B5191AB92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714066" y="3430371"/>
            <a:ext cx="1819651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0" name="Text Placeholder 37">
            <a:extLst>
              <a:ext uri="{FF2B5EF4-FFF2-40B4-BE49-F238E27FC236}">
                <a16:creationId xmlns:a16="http://schemas.microsoft.com/office/drawing/2014/main" id="{19AD998C-E60E-804B-AC5D-2061D5669B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14065" y="3638334"/>
            <a:ext cx="1819656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41" name="Text Placeholder 29">
            <a:extLst>
              <a:ext uri="{FF2B5EF4-FFF2-40B4-BE49-F238E27FC236}">
                <a16:creationId xmlns:a16="http://schemas.microsoft.com/office/drawing/2014/main" id="{336FF2A2-EE7C-5D47-8703-9D5FEB81205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78438" y="3222408"/>
            <a:ext cx="1819654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2" name="Text Placeholder 31">
            <a:extLst>
              <a:ext uri="{FF2B5EF4-FFF2-40B4-BE49-F238E27FC236}">
                <a16:creationId xmlns:a16="http://schemas.microsoft.com/office/drawing/2014/main" id="{AF124648-433D-3C40-8234-859AAAB31B3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78437" y="3430371"/>
            <a:ext cx="1819651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3" name="Text Placeholder 37">
            <a:extLst>
              <a:ext uri="{FF2B5EF4-FFF2-40B4-BE49-F238E27FC236}">
                <a16:creationId xmlns:a16="http://schemas.microsoft.com/office/drawing/2014/main" id="{C9D117A4-0B0E-0D4E-B453-C2CFFF1EF24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78436" y="3638334"/>
            <a:ext cx="1819656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44" name="Text Placeholder 29">
            <a:extLst>
              <a:ext uri="{FF2B5EF4-FFF2-40B4-BE49-F238E27FC236}">
                <a16:creationId xmlns:a16="http://schemas.microsoft.com/office/drawing/2014/main" id="{666CAFF9-F32E-0646-8DE6-41263016B16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42806" y="3222408"/>
            <a:ext cx="1819654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5" name="Text Placeholder 31">
            <a:extLst>
              <a:ext uri="{FF2B5EF4-FFF2-40B4-BE49-F238E27FC236}">
                <a16:creationId xmlns:a16="http://schemas.microsoft.com/office/drawing/2014/main" id="{0413A2F2-2DF0-B24F-8200-7BB8FAE6A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42805" y="3430371"/>
            <a:ext cx="1819651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6" name="Text Placeholder 37">
            <a:extLst>
              <a:ext uri="{FF2B5EF4-FFF2-40B4-BE49-F238E27FC236}">
                <a16:creationId xmlns:a16="http://schemas.microsoft.com/office/drawing/2014/main" id="{BE5F907F-E896-FF47-B35B-A37253798A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42804" y="3638334"/>
            <a:ext cx="1819656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96F4DBCB-2CC1-0D48-94F0-723AF421C8B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3850" y="1308100"/>
            <a:ext cx="2057394" cy="1792288"/>
          </a:xfrm>
          <a:custGeom>
            <a:avLst/>
            <a:gdLst>
              <a:gd name="connsiteX0" fmla="*/ 0 w 2057394"/>
              <a:gd name="connsiteY0" fmla="*/ 0 h 1792288"/>
              <a:gd name="connsiteX1" fmla="*/ 2057394 w 2057394"/>
              <a:gd name="connsiteY1" fmla="*/ 0 h 1792288"/>
              <a:gd name="connsiteX2" fmla="*/ 2057394 w 2057394"/>
              <a:gd name="connsiteY2" fmla="*/ 1792288 h 1792288"/>
              <a:gd name="connsiteX3" fmla="*/ 110703 w 2057394"/>
              <a:gd name="connsiteY3" fmla="*/ 1792288 h 1792288"/>
              <a:gd name="connsiteX4" fmla="*/ 110703 w 2057394"/>
              <a:gd name="connsiteY4" fmla="*/ 881932 h 1792288"/>
              <a:gd name="connsiteX5" fmla="*/ 101559 w 2057394"/>
              <a:gd name="connsiteY5" fmla="*/ 881932 h 1792288"/>
              <a:gd name="connsiteX6" fmla="*/ 101559 w 2057394"/>
              <a:gd name="connsiteY6" fmla="*/ 1792288 h 1792288"/>
              <a:gd name="connsiteX7" fmla="*/ 0 w 2057394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7394" h="1792288">
                <a:moveTo>
                  <a:pt x="0" y="0"/>
                </a:moveTo>
                <a:lnTo>
                  <a:pt x="2057394" y="0"/>
                </a:lnTo>
                <a:lnTo>
                  <a:pt x="2057394" y="1792288"/>
                </a:lnTo>
                <a:lnTo>
                  <a:pt x="110703" y="1792288"/>
                </a:lnTo>
                <a:lnTo>
                  <a:pt x="110703" y="881932"/>
                </a:lnTo>
                <a:lnTo>
                  <a:pt x="101559" y="881932"/>
                </a:lnTo>
                <a:lnTo>
                  <a:pt x="101559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39A23F86-102D-F54A-9F0F-7EAD60C1DD0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493458" y="1308100"/>
            <a:ext cx="2057394" cy="1792288"/>
          </a:xfrm>
          <a:custGeom>
            <a:avLst/>
            <a:gdLst>
              <a:gd name="connsiteX0" fmla="*/ 0 w 2057394"/>
              <a:gd name="connsiteY0" fmla="*/ 0 h 1792288"/>
              <a:gd name="connsiteX1" fmla="*/ 2057394 w 2057394"/>
              <a:gd name="connsiteY1" fmla="*/ 0 h 1792288"/>
              <a:gd name="connsiteX2" fmla="*/ 2057394 w 2057394"/>
              <a:gd name="connsiteY2" fmla="*/ 1792288 h 1792288"/>
              <a:gd name="connsiteX3" fmla="*/ 110703 w 2057394"/>
              <a:gd name="connsiteY3" fmla="*/ 1792288 h 1792288"/>
              <a:gd name="connsiteX4" fmla="*/ 110703 w 2057394"/>
              <a:gd name="connsiteY4" fmla="*/ 881932 h 1792288"/>
              <a:gd name="connsiteX5" fmla="*/ 101559 w 2057394"/>
              <a:gd name="connsiteY5" fmla="*/ 881932 h 1792288"/>
              <a:gd name="connsiteX6" fmla="*/ 101559 w 2057394"/>
              <a:gd name="connsiteY6" fmla="*/ 1792288 h 1792288"/>
              <a:gd name="connsiteX7" fmla="*/ 0 w 2057394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7394" h="1792288">
                <a:moveTo>
                  <a:pt x="0" y="0"/>
                </a:moveTo>
                <a:lnTo>
                  <a:pt x="2057394" y="0"/>
                </a:lnTo>
                <a:lnTo>
                  <a:pt x="2057394" y="1792288"/>
                </a:lnTo>
                <a:lnTo>
                  <a:pt x="110703" y="1792288"/>
                </a:lnTo>
                <a:lnTo>
                  <a:pt x="110703" y="881932"/>
                </a:lnTo>
                <a:lnTo>
                  <a:pt x="101559" y="881932"/>
                </a:lnTo>
                <a:lnTo>
                  <a:pt x="101559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1EB92D06-DB87-D14C-8551-3B5873F46F5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654767" y="1308100"/>
            <a:ext cx="2057394" cy="1792288"/>
          </a:xfrm>
          <a:custGeom>
            <a:avLst/>
            <a:gdLst>
              <a:gd name="connsiteX0" fmla="*/ 0 w 2057394"/>
              <a:gd name="connsiteY0" fmla="*/ 0 h 1792288"/>
              <a:gd name="connsiteX1" fmla="*/ 2057394 w 2057394"/>
              <a:gd name="connsiteY1" fmla="*/ 0 h 1792288"/>
              <a:gd name="connsiteX2" fmla="*/ 2057394 w 2057394"/>
              <a:gd name="connsiteY2" fmla="*/ 1792288 h 1792288"/>
              <a:gd name="connsiteX3" fmla="*/ 110703 w 2057394"/>
              <a:gd name="connsiteY3" fmla="*/ 1792288 h 1792288"/>
              <a:gd name="connsiteX4" fmla="*/ 110703 w 2057394"/>
              <a:gd name="connsiteY4" fmla="*/ 881932 h 1792288"/>
              <a:gd name="connsiteX5" fmla="*/ 101559 w 2057394"/>
              <a:gd name="connsiteY5" fmla="*/ 881932 h 1792288"/>
              <a:gd name="connsiteX6" fmla="*/ 101559 w 2057394"/>
              <a:gd name="connsiteY6" fmla="*/ 1792288 h 1792288"/>
              <a:gd name="connsiteX7" fmla="*/ 0 w 2057394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7394" h="1792288">
                <a:moveTo>
                  <a:pt x="0" y="0"/>
                </a:moveTo>
                <a:lnTo>
                  <a:pt x="2057394" y="0"/>
                </a:lnTo>
                <a:lnTo>
                  <a:pt x="2057394" y="1792288"/>
                </a:lnTo>
                <a:lnTo>
                  <a:pt x="110703" y="1792288"/>
                </a:lnTo>
                <a:lnTo>
                  <a:pt x="110703" y="881932"/>
                </a:lnTo>
                <a:lnTo>
                  <a:pt x="101559" y="881932"/>
                </a:lnTo>
                <a:lnTo>
                  <a:pt x="101559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10DCED36-C806-2744-9C54-C4969BC1937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822427" y="1308100"/>
            <a:ext cx="2057394" cy="1792288"/>
          </a:xfrm>
          <a:custGeom>
            <a:avLst/>
            <a:gdLst>
              <a:gd name="connsiteX0" fmla="*/ 0 w 2057394"/>
              <a:gd name="connsiteY0" fmla="*/ 0 h 1792288"/>
              <a:gd name="connsiteX1" fmla="*/ 2057394 w 2057394"/>
              <a:gd name="connsiteY1" fmla="*/ 0 h 1792288"/>
              <a:gd name="connsiteX2" fmla="*/ 2057394 w 2057394"/>
              <a:gd name="connsiteY2" fmla="*/ 1792288 h 1792288"/>
              <a:gd name="connsiteX3" fmla="*/ 110703 w 2057394"/>
              <a:gd name="connsiteY3" fmla="*/ 1792288 h 1792288"/>
              <a:gd name="connsiteX4" fmla="*/ 110703 w 2057394"/>
              <a:gd name="connsiteY4" fmla="*/ 881932 h 1792288"/>
              <a:gd name="connsiteX5" fmla="*/ 101559 w 2057394"/>
              <a:gd name="connsiteY5" fmla="*/ 881932 h 1792288"/>
              <a:gd name="connsiteX6" fmla="*/ 101559 w 2057394"/>
              <a:gd name="connsiteY6" fmla="*/ 1792288 h 1792288"/>
              <a:gd name="connsiteX7" fmla="*/ 0 w 2057394"/>
              <a:gd name="connsiteY7" fmla="*/ 1792288 h 17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7394" h="1792288">
                <a:moveTo>
                  <a:pt x="0" y="0"/>
                </a:moveTo>
                <a:lnTo>
                  <a:pt x="2057394" y="0"/>
                </a:lnTo>
                <a:lnTo>
                  <a:pt x="2057394" y="1792288"/>
                </a:lnTo>
                <a:lnTo>
                  <a:pt x="110703" y="1792288"/>
                </a:lnTo>
                <a:lnTo>
                  <a:pt x="110703" y="881932"/>
                </a:lnTo>
                <a:lnTo>
                  <a:pt x="101559" y="881932"/>
                </a:lnTo>
                <a:lnTo>
                  <a:pt x="101559" y="1792288"/>
                </a:lnTo>
                <a:lnTo>
                  <a:pt x="0" y="1792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8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Point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82538-0D9C-0A42-BB25-C9B7D7D9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AA07BD-931E-924F-B7C9-BFB162ECE2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4A24CF15-F0BC-CC47-8B3C-24A73F0A51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3850" y="1308100"/>
            <a:ext cx="1600200" cy="1792224"/>
          </a:xfrm>
          <a:custGeom>
            <a:avLst/>
            <a:gdLst>
              <a:gd name="connsiteX0" fmla="*/ 0 w 1600200"/>
              <a:gd name="connsiteY0" fmla="*/ 0 h 1792224"/>
              <a:gd name="connsiteX1" fmla="*/ 1600200 w 1600200"/>
              <a:gd name="connsiteY1" fmla="*/ 0 h 1792224"/>
              <a:gd name="connsiteX2" fmla="*/ 1600200 w 1600200"/>
              <a:gd name="connsiteY2" fmla="*/ 1792224 h 1792224"/>
              <a:gd name="connsiteX3" fmla="*/ 111544 w 1600200"/>
              <a:gd name="connsiteY3" fmla="*/ 1792224 h 1792224"/>
              <a:gd name="connsiteX4" fmla="*/ 111544 w 1600200"/>
              <a:gd name="connsiteY4" fmla="*/ 881932 h 1792224"/>
              <a:gd name="connsiteX5" fmla="*/ 102400 w 1600200"/>
              <a:gd name="connsiteY5" fmla="*/ 881932 h 1792224"/>
              <a:gd name="connsiteX6" fmla="*/ 102400 w 1600200"/>
              <a:gd name="connsiteY6" fmla="*/ 1792224 h 1792224"/>
              <a:gd name="connsiteX7" fmla="*/ 0 w 1600200"/>
              <a:gd name="connsiteY7" fmla="*/ 1792224 h 179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0200" h="1792224">
                <a:moveTo>
                  <a:pt x="0" y="0"/>
                </a:moveTo>
                <a:lnTo>
                  <a:pt x="1600200" y="0"/>
                </a:lnTo>
                <a:lnTo>
                  <a:pt x="1600200" y="1792224"/>
                </a:lnTo>
                <a:lnTo>
                  <a:pt x="111544" y="1792224"/>
                </a:lnTo>
                <a:lnTo>
                  <a:pt x="111544" y="881932"/>
                </a:lnTo>
                <a:lnTo>
                  <a:pt x="102400" y="881932"/>
                </a:lnTo>
                <a:lnTo>
                  <a:pt x="102400" y="1792224"/>
                </a:lnTo>
                <a:lnTo>
                  <a:pt x="0" y="17922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D1CC94D-48E8-F14F-A932-4E52852EF025}"/>
              </a:ext>
            </a:extLst>
          </p:cNvPr>
          <p:cNvCxnSpPr>
            <a:cxnSpLocks/>
          </p:cNvCxnSpPr>
          <p:nvPr userDrawn="1"/>
        </p:nvCxnSpPr>
        <p:spPr>
          <a:xfrm flipV="1">
            <a:off x="430822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E31B84-E580-FF49-BAE9-EF1F1CD1F046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6457201-E3B3-9C4C-8968-CC224E5C3E64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4A7C495-C153-0D41-B87C-F5DC424F0FB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DBAF73B-B0E9-EA46-884D-A45AB9696EE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95023662-D2A1-B946-A12E-512BCB103EB7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C58808C-B9F2-CD46-8B2E-765ED17D3D52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C3DB1EB-B408-FB4D-B78C-D5A0A4810ED3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5DFE5B7-4D4A-2B48-B54A-4D6851123AC4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7E75E0A-4C39-DA47-9582-57C19FC6DDB3}"/>
              </a:ext>
            </a:extLst>
          </p:cNvPr>
          <p:cNvCxnSpPr>
            <a:cxnSpLocks/>
          </p:cNvCxnSpPr>
          <p:nvPr userDrawn="1"/>
        </p:nvCxnSpPr>
        <p:spPr>
          <a:xfrm flipV="1">
            <a:off x="2154847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C0BB5AC-A793-7D4B-A923-C433A8438C9C}"/>
              </a:ext>
            </a:extLst>
          </p:cNvPr>
          <p:cNvCxnSpPr>
            <a:cxnSpLocks/>
          </p:cNvCxnSpPr>
          <p:nvPr userDrawn="1"/>
        </p:nvCxnSpPr>
        <p:spPr>
          <a:xfrm flipV="1">
            <a:off x="3882047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C1BD7AB-B10D-954A-B4D8-11E5BFAE334E}"/>
              </a:ext>
            </a:extLst>
          </p:cNvPr>
          <p:cNvCxnSpPr>
            <a:cxnSpLocks/>
          </p:cNvCxnSpPr>
          <p:nvPr userDrawn="1"/>
        </p:nvCxnSpPr>
        <p:spPr>
          <a:xfrm flipV="1">
            <a:off x="5609247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58B4927-899C-C64D-A52D-9E1DA7960DF8}"/>
              </a:ext>
            </a:extLst>
          </p:cNvPr>
          <p:cNvCxnSpPr>
            <a:cxnSpLocks/>
          </p:cNvCxnSpPr>
          <p:nvPr userDrawn="1"/>
        </p:nvCxnSpPr>
        <p:spPr>
          <a:xfrm flipV="1">
            <a:off x="7336447" y="2190033"/>
            <a:ext cx="0" cy="1279999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29">
            <a:extLst>
              <a:ext uri="{FF2B5EF4-FFF2-40B4-BE49-F238E27FC236}">
                <a16:creationId xmlns:a16="http://schemas.microsoft.com/office/drawing/2014/main" id="{E10DF272-5CC0-9845-88FE-07C8C4BA50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5799" y="3222408"/>
            <a:ext cx="1419860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2" name="Text Placeholder 31">
            <a:extLst>
              <a:ext uri="{FF2B5EF4-FFF2-40B4-BE49-F238E27FC236}">
                <a16:creationId xmlns:a16="http://schemas.microsoft.com/office/drawing/2014/main" id="{2C75BA33-030C-0644-ADA6-3886D482A7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798" y="3430371"/>
            <a:ext cx="1419869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3" name="Text Placeholder 37">
            <a:extLst>
              <a:ext uri="{FF2B5EF4-FFF2-40B4-BE49-F238E27FC236}">
                <a16:creationId xmlns:a16="http://schemas.microsoft.com/office/drawing/2014/main" id="{8397E326-FC33-D147-BDF3-B7E7110156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5798" y="3638334"/>
            <a:ext cx="1419860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44" name="Text Placeholder 29">
            <a:extLst>
              <a:ext uri="{FF2B5EF4-FFF2-40B4-BE49-F238E27FC236}">
                <a16:creationId xmlns:a16="http://schemas.microsoft.com/office/drawing/2014/main" id="{B3ED56A5-9A81-EE40-9B50-0CC1C2E04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31382" y="3222408"/>
            <a:ext cx="1419860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5" name="Text Placeholder 31">
            <a:extLst>
              <a:ext uri="{FF2B5EF4-FFF2-40B4-BE49-F238E27FC236}">
                <a16:creationId xmlns:a16="http://schemas.microsoft.com/office/drawing/2014/main" id="{1BC68864-E5D5-7042-869E-F6B3A82590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231381" y="3430371"/>
            <a:ext cx="1419869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6" name="Text Placeholder 37">
            <a:extLst>
              <a:ext uri="{FF2B5EF4-FFF2-40B4-BE49-F238E27FC236}">
                <a16:creationId xmlns:a16="http://schemas.microsoft.com/office/drawing/2014/main" id="{CDAF3EF9-9F60-2F4F-A4A3-7273BEC7AA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31381" y="3638334"/>
            <a:ext cx="1419860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47" name="Text Placeholder 29">
            <a:extLst>
              <a:ext uri="{FF2B5EF4-FFF2-40B4-BE49-F238E27FC236}">
                <a16:creationId xmlns:a16="http://schemas.microsoft.com/office/drawing/2014/main" id="{A265CE82-0D56-2B44-BE8F-A1D4E9262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58580" y="3222408"/>
            <a:ext cx="1419860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8" name="Text Placeholder 31">
            <a:extLst>
              <a:ext uri="{FF2B5EF4-FFF2-40B4-BE49-F238E27FC236}">
                <a16:creationId xmlns:a16="http://schemas.microsoft.com/office/drawing/2014/main" id="{7B69BC06-707B-A24B-86CC-0E0F4214139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58579" y="3430371"/>
            <a:ext cx="1419869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49" name="Text Placeholder 37">
            <a:extLst>
              <a:ext uri="{FF2B5EF4-FFF2-40B4-BE49-F238E27FC236}">
                <a16:creationId xmlns:a16="http://schemas.microsoft.com/office/drawing/2014/main" id="{F159EC6C-D5AD-A34D-B123-2FCED0E91BF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58579" y="3638334"/>
            <a:ext cx="1419860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50" name="Text Placeholder 29">
            <a:extLst>
              <a:ext uri="{FF2B5EF4-FFF2-40B4-BE49-F238E27FC236}">
                <a16:creationId xmlns:a16="http://schemas.microsoft.com/office/drawing/2014/main" id="{D745EFF2-6385-EE49-82D4-0ECA8339CFC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685768" y="3222408"/>
            <a:ext cx="1419860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1" name="Text Placeholder 31">
            <a:extLst>
              <a:ext uri="{FF2B5EF4-FFF2-40B4-BE49-F238E27FC236}">
                <a16:creationId xmlns:a16="http://schemas.microsoft.com/office/drawing/2014/main" id="{DCBAD363-6D49-8B40-8983-E5CFD2DCAD6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685767" y="3430371"/>
            <a:ext cx="1419869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52" name="Text Placeholder 37">
            <a:extLst>
              <a:ext uri="{FF2B5EF4-FFF2-40B4-BE49-F238E27FC236}">
                <a16:creationId xmlns:a16="http://schemas.microsoft.com/office/drawing/2014/main" id="{ECE1C8CC-D0E4-8040-8623-B86834D4DB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85767" y="3638334"/>
            <a:ext cx="1419860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53" name="Text Placeholder 29">
            <a:extLst>
              <a:ext uri="{FF2B5EF4-FFF2-40B4-BE49-F238E27FC236}">
                <a16:creationId xmlns:a16="http://schemas.microsoft.com/office/drawing/2014/main" id="{05532E33-61C0-C148-B788-BB6FABF231C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412946" y="3222408"/>
            <a:ext cx="1419860" cy="207963"/>
          </a:xfrm>
        </p:spPr>
        <p:txBody>
          <a:bodyPr/>
          <a:lstStyle>
            <a:lvl1pPr marL="0" indent="0">
              <a:buNone/>
              <a:defRPr sz="1000" b="1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4" name="Text Placeholder 31">
            <a:extLst>
              <a:ext uri="{FF2B5EF4-FFF2-40B4-BE49-F238E27FC236}">
                <a16:creationId xmlns:a16="http://schemas.microsoft.com/office/drawing/2014/main" id="{68C967BB-B69E-A749-970F-596ED961BB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412945" y="3430371"/>
            <a:ext cx="1419869" cy="207963"/>
          </a:xfrm>
        </p:spPr>
        <p:txBody>
          <a:bodyPr/>
          <a:lstStyle>
            <a:lvl1pPr marL="0" indent="0">
              <a:buNone/>
              <a:defRPr sz="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55" name="Text Placeholder 37">
            <a:extLst>
              <a:ext uri="{FF2B5EF4-FFF2-40B4-BE49-F238E27FC236}">
                <a16:creationId xmlns:a16="http://schemas.microsoft.com/office/drawing/2014/main" id="{7B571452-CFD8-0F45-B53B-D1532B26BD0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12945" y="3638334"/>
            <a:ext cx="1419860" cy="615950"/>
          </a:xfrm>
        </p:spPr>
        <p:txBody>
          <a:bodyPr/>
          <a:lstStyle>
            <a:lvl1pPr marL="0" indent="0">
              <a:buNone/>
              <a:defRPr sz="800">
                <a:latin typeface="+mn-lt"/>
              </a:defRPr>
            </a:lvl1pPr>
            <a:lvl2pPr marL="342900" indent="0">
              <a:buNone/>
              <a:defRPr sz="800">
                <a:latin typeface="+mn-lt"/>
              </a:defRPr>
            </a:lvl2pPr>
            <a:lvl3pPr marL="228600" indent="0">
              <a:buNone/>
              <a:defRPr sz="800">
                <a:latin typeface="+mn-lt"/>
              </a:defRPr>
            </a:lvl3pPr>
            <a:lvl4pPr marL="457200" indent="0">
              <a:buNone/>
              <a:defRPr sz="800">
                <a:latin typeface="+mn-lt"/>
              </a:defRPr>
            </a:lvl4pPr>
            <a:lvl5pPr marL="685800" indent="0">
              <a:buNone/>
              <a:defRPr sz="800">
                <a:latin typeface="+mn-lt"/>
              </a:defRPr>
            </a:lvl5pPr>
          </a:lstStyle>
          <a:p>
            <a:r>
              <a:rPr lang="en-US" sz="800" dirty="0"/>
              <a:t>Lorem ipsum dolor sit </a:t>
            </a:r>
            <a:r>
              <a:rPr lang="en-US" sz="800" dirty="0" err="1"/>
              <a:t>amet</a:t>
            </a:r>
            <a:r>
              <a:rPr lang="en-US" sz="800" dirty="0"/>
              <a:t>, cons </a:t>
            </a:r>
            <a:r>
              <a:rPr lang="en-US" sz="800" dirty="0" err="1"/>
              <a:t>ectetur</a:t>
            </a:r>
            <a:r>
              <a:rPr lang="en-US" sz="800" dirty="0"/>
              <a:t> </a:t>
            </a:r>
            <a:r>
              <a:rPr lang="en-US" sz="800" dirty="0" err="1"/>
              <a:t>adipiscing</a:t>
            </a:r>
            <a:r>
              <a:rPr lang="en-US" sz="800" dirty="0"/>
              <a:t> </a:t>
            </a:r>
            <a:r>
              <a:rPr lang="en-US" sz="800" dirty="0" err="1"/>
              <a:t>elit</a:t>
            </a:r>
            <a:r>
              <a:rPr lang="en-US" sz="800" dirty="0"/>
              <a:t>, sed do </a:t>
            </a:r>
            <a:r>
              <a:rPr lang="en-US" sz="800" dirty="0" err="1"/>
              <a:t>eius</a:t>
            </a:r>
            <a:r>
              <a:rPr lang="en-US" sz="800" dirty="0"/>
              <a:t> mod </a:t>
            </a:r>
            <a:r>
              <a:rPr lang="en-US" sz="800" dirty="0" err="1"/>
              <a:t>tempor</a:t>
            </a:r>
            <a:r>
              <a:rPr lang="en-US" sz="800" dirty="0"/>
              <a:t> </a:t>
            </a:r>
            <a:r>
              <a:rPr lang="en-US" sz="800" dirty="0" err="1"/>
              <a:t>incidi</a:t>
            </a:r>
            <a:r>
              <a:rPr lang="en-US" sz="800" dirty="0"/>
              <a:t> </a:t>
            </a:r>
            <a:r>
              <a:rPr lang="en-US" sz="800" dirty="0" err="1"/>
              <a:t>dunt</a:t>
            </a:r>
            <a:r>
              <a:rPr lang="en-US" sz="800" dirty="0"/>
              <a:t> </a:t>
            </a:r>
            <a:r>
              <a:rPr lang="en-US" sz="800" dirty="0" err="1"/>
              <a:t>ut</a:t>
            </a:r>
            <a:r>
              <a:rPr lang="en-US" sz="800" dirty="0"/>
              <a:t> </a:t>
            </a:r>
            <a:r>
              <a:rPr lang="en-US" sz="800" dirty="0" err="1"/>
              <a:t>labore</a:t>
            </a:r>
            <a:r>
              <a:rPr lang="en-US" sz="800" dirty="0"/>
              <a:t> et dolore magna</a:t>
            </a:r>
          </a:p>
        </p:txBody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EBDC0343-A256-944B-8872-D59878E67C6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2051041" y="1308100"/>
            <a:ext cx="1600200" cy="1792224"/>
          </a:xfrm>
          <a:custGeom>
            <a:avLst/>
            <a:gdLst>
              <a:gd name="connsiteX0" fmla="*/ 0 w 1600200"/>
              <a:gd name="connsiteY0" fmla="*/ 0 h 1792224"/>
              <a:gd name="connsiteX1" fmla="*/ 1600200 w 1600200"/>
              <a:gd name="connsiteY1" fmla="*/ 0 h 1792224"/>
              <a:gd name="connsiteX2" fmla="*/ 1600200 w 1600200"/>
              <a:gd name="connsiteY2" fmla="*/ 1792224 h 1792224"/>
              <a:gd name="connsiteX3" fmla="*/ 111544 w 1600200"/>
              <a:gd name="connsiteY3" fmla="*/ 1792224 h 1792224"/>
              <a:gd name="connsiteX4" fmla="*/ 111544 w 1600200"/>
              <a:gd name="connsiteY4" fmla="*/ 881932 h 1792224"/>
              <a:gd name="connsiteX5" fmla="*/ 102400 w 1600200"/>
              <a:gd name="connsiteY5" fmla="*/ 881932 h 1792224"/>
              <a:gd name="connsiteX6" fmla="*/ 102400 w 1600200"/>
              <a:gd name="connsiteY6" fmla="*/ 1792224 h 1792224"/>
              <a:gd name="connsiteX7" fmla="*/ 0 w 1600200"/>
              <a:gd name="connsiteY7" fmla="*/ 1792224 h 179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0200" h="1792224">
                <a:moveTo>
                  <a:pt x="0" y="0"/>
                </a:moveTo>
                <a:lnTo>
                  <a:pt x="1600200" y="0"/>
                </a:lnTo>
                <a:lnTo>
                  <a:pt x="1600200" y="1792224"/>
                </a:lnTo>
                <a:lnTo>
                  <a:pt x="111544" y="1792224"/>
                </a:lnTo>
                <a:lnTo>
                  <a:pt x="111544" y="881932"/>
                </a:lnTo>
                <a:lnTo>
                  <a:pt x="102400" y="881932"/>
                </a:lnTo>
                <a:lnTo>
                  <a:pt x="102400" y="1792224"/>
                </a:lnTo>
                <a:lnTo>
                  <a:pt x="0" y="17922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422022FC-32E3-1546-ACF8-733C3519712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778239" y="1308100"/>
            <a:ext cx="1600200" cy="1792224"/>
          </a:xfrm>
          <a:custGeom>
            <a:avLst/>
            <a:gdLst>
              <a:gd name="connsiteX0" fmla="*/ 0 w 1600200"/>
              <a:gd name="connsiteY0" fmla="*/ 0 h 1792224"/>
              <a:gd name="connsiteX1" fmla="*/ 1600200 w 1600200"/>
              <a:gd name="connsiteY1" fmla="*/ 0 h 1792224"/>
              <a:gd name="connsiteX2" fmla="*/ 1600200 w 1600200"/>
              <a:gd name="connsiteY2" fmla="*/ 1792224 h 1792224"/>
              <a:gd name="connsiteX3" fmla="*/ 111544 w 1600200"/>
              <a:gd name="connsiteY3" fmla="*/ 1792224 h 1792224"/>
              <a:gd name="connsiteX4" fmla="*/ 111544 w 1600200"/>
              <a:gd name="connsiteY4" fmla="*/ 881932 h 1792224"/>
              <a:gd name="connsiteX5" fmla="*/ 102400 w 1600200"/>
              <a:gd name="connsiteY5" fmla="*/ 881932 h 1792224"/>
              <a:gd name="connsiteX6" fmla="*/ 102400 w 1600200"/>
              <a:gd name="connsiteY6" fmla="*/ 1792224 h 1792224"/>
              <a:gd name="connsiteX7" fmla="*/ 0 w 1600200"/>
              <a:gd name="connsiteY7" fmla="*/ 1792224 h 179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0200" h="1792224">
                <a:moveTo>
                  <a:pt x="0" y="0"/>
                </a:moveTo>
                <a:lnTo>
                  <a:pt x="1600200" y="0"/>
                </a:lnTo>
                <a:lnTo>
                  <a:pt x="1600200" y="1792224"/>
                </a:lnTo>
                <a:lnTo>
                  <a:pt x="111544" y="1792224"/>
                </a:lnTo>
                <a:lnTo>
                  <a:pt x="111544" y="881932"/>
                </a:lnTo>
                <a:lnTo>
                  <a:pt x="102400" y="881932"/>
                </a:lnTo>
                <a:lnTo>
                  <a:pt x="102400" y="1792224"/>
                </a:lnTo>
                <a:lnTo>
                  <a:pt x="0" y="17922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0" name="Picture Placeholder 59">
            <a:extLst>
              <a:ext uri="{FF2B5EF4-FFF2-40B4-BE49-F238E27FC236}">
                <a16:creationId xmlns:a16="http://schemas.microsoft.com/office/drawing/2014/main" id="{93EAC58D-6FE3-6049-8516-3CBCCA3CAB4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505427" y="1308100"/>
            <a:ext cx="1600200" cy="1792224"/>
          </a:xfrm>
          <a:custGeom>
            <a:avLst/>
            <a:gdLst>
              <a:gd name="connsiteX0" fmla="*/ 0 w 1600200"/>
              <a:gd name="connsiteY0" fmla="*/ 0 h 1792224"/>
              <a:gd name="connsiteX1" fmla="*/ 1600200 w 1600200"/>
              <a:gd name="connsiteY1" fmla="*/ 0 h 1792224"/>
              <a:gd name="connsiteX2" fmla="*/ 1600200 w 1600200"/>
              <a:gd name="connsiteY2" fmla="*/ 1792224 h 1792224"/>
              <a:gd name="connsiteX3" fmla="*/ 111544 w 1600200"/>
              <a:gd name="connsiteY3" fmla="*/ 1792224 h 1792224"/>
              <a:gd name="connsiteX4" fmla="*/ 111544 w 1600200"/>
              <a:gd name="connsiteY4" fmla="*/ 881932 h 1792224"/>
              <a:gd name="connsiteX5" fmla="*/ 102400 w 1600200"/>
              <a:gd name="connsiteY5" fmla="*/ 881932 h 1792224"/>
              <a:gd name="connsiteX6" fmla="*/ 102400 w 1600200"/>
              <a:gd name="connsiteY6" fmla="*/ 1792224 h 1792224"/>
              <a:gd name="connsiteX7" fmla="*/ 0 w 1600200"/>
              <a:gd name="connsiteY7" fmla="*/ 1792224 h 179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0200" h="1792224">
                <a:moveTo>
                  <a:pt x="0" y="0"/>
                </a:moveTo>
                <a:lnTo>
                  <a:pt x="1600200" y="0"/>
                </a:lnTo>
                <a:lnTo>
                  <a:pt x="1600200" y="1792224"/>
                </a:lnTo>
                <a:lnTo>
                  <a:pt x="111544" y="1792224"/>
                </a:lnTo>
                <a:lnTo>
                  <a:pt x="111544" y="881932"/>
                </a:lnTo>
                <a:lnTo>
                  <a:pt x="102400" y="881932"/>
                </a:lnTo>
                <a:lnTo>
                  <a:pt x="102400" y="1792224"/>
                </a:lnTo>
                <a:lnTo>
                  <a:pt x="0" y="17922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1" name="Picture Placeholder 60">
            <a:extLst>
              <a:ext uri="{FF2B5EF4-FFF2-40B4-BE49-F238E27FC236}">
                <a16:creationId xmlns:a16="http://schemas.microsoft.com/office/drawing/2014/main" id="{D3B8A445-E861-8A46-838D-450A36F4EBE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232615" y="1308100"/>
            <a:ext cx="1600200" cy="1792224"/>
          </a:xfrm>
          <a:custGeom>
            <a:avLst/>
            <a:gdLst>
              <a:gd name="connsiteX0" fmla="*/ 0 w 1600200"/>
              <a:gd name="connsiteY0" fmla="*/ 0 h 1792224"/>
              <a:gd name="connsiteX1" fmla="*/ 1600200 w 1600200"/>
              <a:gd name="connsiteY1" fmla="*/ 0 h 1792224"/>
              <a:gd name="connsiteX2" fmla="*/ 1600200 w 1600200"/>
              <a:gd name="connsiteY2" fmla="*/ 1792224 h 1792224"/>
              <a:gd name="connsiteX3" fmla="*/ 111544 w 1600200"/>
              <a:gd name="connsiteY3" fmla="*/ 1792224 h 1792224"/>
              <a:gd name="connsiteX4" fmla="*/ 111544 w 1600200"/>
              <a:gd name="connsiteY4" fmla="*/ 881932 h 1792224"/>
              <a:gd name="connsiteX5" fmla="*/ 102400 w 1600200"/>
              <a:gd name="connsiteY5" fmla="*/ 881932 h 1792224"/>
              <a:gd name="connsiteX6" fmla="*/ 102400 w 1600200"/>
              <a:gd name="connsiteY6" fmla="*/ 1792224 h 1792224"/>
              <a:gd name="connsiteX7" fmla="*/ 0 w 1600200"/>
              <a:gd name="connsiteY7" fmla="*/ 1792224 h 179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0200" h="1792224">
                <a:moveTo>
                  <a:pt x="0" y="0"/>
                </a:moveTo>
                <a:lnTo>
                  <a:pt x="1600200" y="0"/>
                </a:lnTo>
                <a:lnTo>
                  <a:pt x="1600200" y="1792224"/>
                </a:lnTo>
                <a:lnTo>
                  <a:pt x="111544" y="1792224"/>
                </a:lnTo>
                <a:lnTo>
                  <a:pt x="111544" y="881932"/>
                </a:lnTo>
                <a:lnTo>
                  <a:pt x="102400" y="881932"/>
                </a:lnTo>
                <a:lnTo>
                  <a:pt x="102400" y="1792224"/>
                </a:lnTo>
                <a:lnTo>
                  <a:pt x="0" y="17922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79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3447" y="1473582"/>
            <a:ext cx="1141243" cy="114124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3340503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4978" y="1473582"/>
            <a:ext cx="1141243" cy="114124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5002034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87155" y="3276600"/>
            <a:ext cx="1370310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50443" y="3276600"/>
            <a:ext cx="1370310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016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16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26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526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348C224D-9878-5E4A-80E2-E9F6D4493E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25442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C8FD6B91-4C81-F045-9E2F-FCC3D2387C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88730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310287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39847" y="1473582"/>
            <a:ext cx="1141243" cy="114124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2476903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1378" y="1473582"/>
            <a:ext cx="1141243" cy="114124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4138434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B7ED9E36-7288-C843-BE32-5E1F0533AB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2909" y="1473582"/>
            <a:ext cx="1141243" cy="1141243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B81AB-0052-6E4A-90C2-6F3F720C924D}"/>
              </a:ext>
            </a:extLst>
          </p:cNvPr>
          <p:cNvCxnSpPr>
            <a:cxnSpLocks/>
          </p:cNvCxnSpPr>
          <p:nvPr userDrawn="1"/>
        </p:nvCxnSpPr>
        <p:spPr>
          <a:xfrm>
            <a:off x="5799965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24439" y="3276600"/>
            <a:ext cx="1372062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73680" y="3276600"/>
            <a:ext cx="1372062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ED5C236A-429A-7F4C-BCDB-74DBE0F7C9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47499" y="3276600"/>
            <a:ext cx="1372062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380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380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9890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890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117F935-C521-FC43-9D1D-31EFD8CA76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654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3591241D-91A5-1141-8434-3AEB61C59F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654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0D572D47-C027-614B-8C96-102B6CC068F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61843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C7B64BEB-AB9F-104A-9017-2AA205AFBE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25131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32" name="Text Placeholder 22">
            <a:extLst>
              <a:ext uri="{FF2B5EF4-FFF2-40B4-BE49-F238E27FC236}">
                <a16:creationId xmlns:a16="http://schemas.microsoft.com/office/drawing/2014/main" id="{4DE65B6A-7EFF-2A4B-9562-82D3E729E25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6275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39672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06520" y="1473582"/>
            <a:ext cx="1141243" cy="114124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3443576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68051" y="1473582"/>
            <a:ext cx="1141243" cy="114124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5105107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B7ED9E36-7288-C843-BE32-5E1F0533AB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9582" y="1473582"/>
            <a:ext cx="1141243" cy="1141243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B81AB-0052-6E4A-90C2-6F3F720C924D}"/>
              </a:ext>
            </a:extLst>
          </p:cNvPr>
          <p:cNvCxnSpPr>
            <a:cxnSpLocks/>
          </p:cNvCxnSpPr>
          <p:nvPr userDrawn="1"/>
        </p:nvCxnSpPr>
        <p:spPr>
          <a:xfrm>
            <a:off x="6766638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08507" y="3276600"/>
            <a:ext cx="1368891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86728" y="3276600"/>
            <a:ext cx="1368891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ED5C236A-429A-7F4C-BCDB-74DBE0F7C9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25353" y="3276600"/>
            <a:ext cx="1368891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04763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04763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5763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5763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117F935-C521-FC43-9D1D-31EFD8CA76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32163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3591241D-91A5-1141-8434-3AEB61C59F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32163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0FB5E5A8-A8B3-C34C-B76D-C430147015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9335" y="1473582"/>
            <a:ext cx="1141243" cy="1141243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84B3D4F-9334-9A4E-96E0-AB908597BFD6}"/>
              </a:ext>
            </a:extLst>
          </p:cNvPr>
          <p:cNvCxnSpPr>
            <a:cxnSpLocks/>
          </p:cNvCxnSpPr>
          <p:nvPr userDrawn="1"/>
        </p:nvCxnSpPr>
        <p:spPr>
          <a:xfrm>
            <a:off x="1786391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A4176306-8137-3A40-A19B-FBEAE3527F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30286" y="3276600"/>
            <a:ext cx="1368891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5B1A63D-1779-124E-B5E7-B12C58A11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647578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6F25173-681E-0C4D-A668-24E4D2CCEA2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647578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5" name="Text Placeholder 22">
            <a:extLst>
              <a:ext uri="{FF2B5EF4-FFF2-40B4-BE49-F238E27FC236}">
                <a16:creationId xmlns:a16="http://schemas.microsoft.com/office/drawing/2014/main" id="{80143A2E-E2C6-9C47-A68F-73D7AAE862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867864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D706D00A-0829-A344-BCB1-E4F2E9F3125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32886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6E0A5083-08CD-FB48-86DB-F27C5D2750A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97908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8" name="Text Placeholder 22">
            <a:extLst>
              <a:ext uri="{FF2B5EF4-FFF2-40B4-BE49-F238E27FC236}">
                <a16:creationId xmlns:a16="http://schemas.microsoft.com/office/drawing/2014/main" id="{E4E563FE-08FB-A445-A245-B5A0145853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62931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6201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32924" y="1473582"/>
            <a:ext cx="1141243" cy="114124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4169980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4455" y="1473582"/>
            <a:ext cx="1141243" cy="114124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5831511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B7ED9E36-7288-C843-BE32-5E1F0533AB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5986" y="1473582"/>
            <a:ext cx="1141243" cy="1141243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B81AB-0052-6E4A-90C2-6F3F720C924D}"/>
              </a:ext>
            </a:extLst>
          </p:cNvPr>
          <p:cNvCxnSpPr>
            <a:cxnSpLocks/>
          </p:cNvCxnSpPr>
          <p:nvPr userDrawn="1"/>
        </p:nvCxnSpPr>
        <p:spPr>
          <a:xfrm>
            <a:off x="7493042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32368" y="3276600"/>
            <a:ext cx="1373058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87850" y="3276600"/>
            <a:ext cx="1373058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ED5C236A-429A-7F4C-BCDB-74DBE0F7C9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43332" y="3276600"/>
            <a:ext cx="1373057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1167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31167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82167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82167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117F935-C521-FC43-9D1D-31EFD8CA76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58567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3591241D-91A5-1141-8434-3AEB61C59F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358567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0FB5E5A8-A8B3-C34C-B76D-C430147015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75739" y="1473582"/>
            <a:ext cx="1141243" cy="1141243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84B3D4F-9334-9A4E-96E0-AB908597BFD6}"/>
              </a:ext>
            </a:extLst>
          </p:cNvPr>
          <p:cNvCxnSpPr>
            <a:cxnSpLocks/>
          </p:cNvCxnSpPr>
          <p:nvPr userDrawn="1"/>
        </p:nvCxnSpPr>
        <p:spPr>
          <a:xfrm>
            <a:off x="2512795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A4176306-8137-3A40-A19B-FBEAE3527F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61222" y="3276600"/>
            <a:ext cx="1373059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5B1A63D-1779-124E-B5E7-B12C58A11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373982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6F25173-681E-0C4D-A668-24E4D2CCEA2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373982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0D43DCD0-5CFA-2546-8445-DCF850DEFD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0257" y="1473582"/>
            <a:ext cx="1141243" cy="1141243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94D345A-C631-6245-BEBA-88560A3CD9EF}"/>
              </a:ext>
            </a:extLst>
          </p:cNvPr>
          <p:cNvCxnSpPr>
            <a:cxnSpLocks/>
          </p:cNvCxnSpPr>
          <p:nvPr userDrawn="1"/>
        </p:nvCxnSpPr>
        <p:spPr>
          <a:xfrm>
            <a:off x="857313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58E54AD3-AE96-014E-8F24-326D4840D93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2591" y="3276600"/>
            <a:ext cx="1373059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7E22CD1D-C151-B64E-B5E4-2515BCC58A4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1850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6ABEE280-380E-044E-9B5E-A64880A29D4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1850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0" name="Text Placeholder 22">
            <a:extLst>
              <a:ext uri="{FF2B5EF4-FFF2-40B4-BE49-F238E27FC236}">
                <a16:creationId xmlns:a16="http://schemas.microsoft.com/office/drawing/2014/main" id="{983561D7-91CA-6641-A0AF-5791E4A41FE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32444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1" name="Text Placeholder 22">
            <a:extLst>
              <a:ext uri="{FF2B5EF4-FFF2-40B4-BE49-F238E27FC236}">
                <a16:creationId xmlns:a16="http://schemas.microsoft.com/office/drawing/2014/main" id="{11EF612B-F55E-EB40-ACC1-643C5E1F463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597466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42" name="Text Placeholder 22">
            <a:extLst>
              <a:ext uri="{FF2B5EF4-FFF2-40B4-BE49-F238E27FC236}">
                <a16:creationId xmlns:a16="http://schemas.microsoft.com/office/drawing/2014/main" id="{2E013170-BD60-2E4B-8441-1DFA81CA367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62488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43" name="Text Placeholder 22">
            <a:extLst>
              <a:ext uri="{FF2B5EF4-FFF2-40B4-BE49-F238E27FC236}">
                <a16:creationId xmlns:a16="http://schemas.microsoft.com/office/drawing/2014/main" id="{F0AA64F2-6847-4E40-B257-D37E1FFB796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27511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44" name="Text Placeholder 22">
            <a:extLst>
              <a:ext uri="{FF2B5EF4-FFF2-40B4-BE49-F238E27FC236}">
                <a16:creationId xmlns:a16="http://schemas.microsoft.com/office/drawing/2014/main" id="{0DD9C7AD-FF65-1642-B886-F405C4F16B2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598655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51554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3340503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5002034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87179" y="3276600"/>
            <a:ext cx="1370262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50466" y="3276600"/>
            <a:ext cx="1370263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016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16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26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526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SpPr/>
          <p:nvPr/>
        </p:nvSpPr>
        <p:spPr>
          <a:xfrm>
            <a:off x="4864978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SpPr/>
          <p:nvPr/>
        </p:nvSpPr>
        <p:spPr>
          <a:xfrm>
            <a:off x="3203447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560EBD1-1319-B843-BC4A-A9B7403878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25442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188B428-350D-9143-AB94-B4EC286F7CE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88730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76194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2476903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4138434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B81AB-0052-6E4A-90C2-6F3F720C924D}"/>
              </a:ext>
            </a:extLst>
          </p:cNvPr>
          <p:cNvCxnSpPr>
            <a:cxnSpLocks/>
          </p:cNvCxnSpPr>
          <p:nvPr userDrawn="1"/>
        </p:nvCxnSpPr>
        <p:spPr>
          <a:xfrm>
            <a:off x="5799965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22680" y="3276600"/>
            <a:ext cx="1372062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73680" y="3276600"/>
            <a:ext cx="1372061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ED5C236A-429A-7F4C-BCDB-74DBE0F7C9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57113" y="3276600"/>
            <a:ext cx="1372060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380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380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9890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890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117F935-C521-FC43-9D1D-31EFD8CA76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6549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3591241D-91A5-1141-8434-3AEB61C59F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6549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SpPr/>
          <p:nvPr/>
        </p:nvSpPr>
        <p:spPr>
          <a:xfrm>
            <a:off x="2339847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SpPr/>
          <p:nvPr/>
        </p:nvSpPr>
        <p:spPr>
          <a:xfrm>
            <a:off x="4001378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19">
            <a:extLst>
              <a:ext uri="{FF2B5EF4-FFF2-40B4-BE49-F238E27FC236}">
                <a16:creationId xmlns:a16="http://schemas.microsoft.com/office/drawing/2014/main" id="{B7ED9E36-7288-C843-BE32-5E1F0533AB7E}"/>
              </a:ext>
            </a:extLst>
          </p:cNvPr>
          <p:cNvSpPr/>
          <p:nvPr/>
        </p:nvSpPr>
        <p:spPr>
          <a:xfrm>
            <a:off x="5662909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E656EDC8-9A5A-BD4B-8768-564286F1492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61843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9C9EA145-A850-644A-9A59-58FB9ECE8FC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25131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32" name="Text Placeholder 22">
            <a:extLst>
              <a:ext uri="{FF2B5EF4-FFF2-40B4-BE49-F238E27FC236}">
                <a16:creationId xmlns:a16="http://schemas.microsoft.com/office/drawing/2014/main" id="{D7C3686A-EC68-1940-8FF3-4265F3E1C28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6275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55318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3443576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5105107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B81AB-0052-6E4A-90C2-6F3F720C924D}"/>
              </a:ext>
            </a:extLst>
          </p:cNvPr>
          <p:cNvCxnSpPr>
            <a:cxnSpLocks/>
          </p:cNvCxnSpPr>
          <p:nvPr userDrawn="1"/>
        </p:nvCxnSpPr>
        <p:spPr>
          <a:xfrm>
            <a:off x="6766638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90938" y="3276600"/>
            <a:ext cx="1368891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41939" y="3276600"/>
            <a:ext cx="1368890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ED5C236A-429A-7F4C-BCDB-74DBE0F7C9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25354" y="3276600"/>
            <a:ext cx="1368890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04763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04763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5763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5763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117F935-C521-FC43-9D1D-31EFD8CA76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32163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3591241D-91A5-1141-8434-3AEB61C59F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632163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84B3D4F-9334-9A4E-96E0-AB908597BFD6}"/>
              </a:ext>
            </a:extLst>
          </p:cNvPr>
          <p:cNvCxnSpPr>
            <a:cxnSpLocks/>
          </p:cNvCxnSpPr>
          <p:nvPr userDrawn="1"/>
        </p:nvCxnSpPr>
        <p:spPr>
          <a:xfrm>
            <a:off x="1786391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A4176306-8137-3A40-A19B-FBEAE3527F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30286" y="3276600"/>
            <a:ext cx="1368891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5B1A63D-1779-124E-B5E7-B12C58A11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647578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6F25173-681E-0C4D-A668-24E4D2CCEA2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647578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Graphic 29">
            <a:extLst>
              <a:ext uri="{FF2B5EF4-FFF2-40B4-BE49-F238E27FC236}">
                <a16:creationId xmlns:a16="http://schemas.microsoft.com/office/drawing/2014/main" id="{0FB5E5A8-A8B3-C34C-B76D-C43014701558}"/>
              </a:ext>
            </a:extLst>
          </p:cNvPr>
          <p:cNvSpPr/>
          <p:nvPr/>
        </p:nvSpPr>
        <p:spPr>
          <a:xfrm>
            <a:off x="1649335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SpPr/>
          <p:nvPr/>
        </p:nvSpPr>
        <p:spPr>
          <a:xfrm>
            <a:off x="3306520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SpPr/>
          <p:nvPr/>
        </p:nvSpPr>
        <p:spPr>
          <a:xfrm>
            <a:off x="4968051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Graphic 19">
            <a:extLst>
              <a:ext uri="{FF2B5EF4-FFF2-40B4-BE49-F238E27FC236}">
                <a16:creationId xmlns:a16="http://schemas.microsoft.com/office/drawing/2014/main" id="{B7ED9E36-7288-C843-BE32-5E1F0533AB7E}"/>
              </a:ext>
            </a:extLst>
          </p:cNvPr>
          <p:cNvSpPr/>
          <p:nvPr/>
        </p:nvSpPr>
        <p:spPr>
          <a:xfrm>
            <a:off x="6629582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5C6EB50C-9638-B842-8C68-E215068C27E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867864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5F5740E5-84B5-FA45-9D1C-77756E30877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32886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38" name="Text Placeholder 22">
            <a:extLst>
              <a:ext uri="{FF2B5EF4-FFF2-40B4-BE49-F238E27FC236}">
                <a16:creationId xmlns:a16="http://schemas.microsoft.com/office/drawing/2014/main" id="{CC077FDC-E0D3-E248-BC95-FA0D8FDDF8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97908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9" name="Text Placeholder 22">
            <a:extLst>
              <a:ext uri="{FF2B5EF4-FFF2-40B4-BE49-F238E27FC236}">
                <a16:creationId xmlns:a16="http://schemas.microsoft.com/office/drawing/2014/main" id="{06D9268B-8910-294C-A803-17385FCBF44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62931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88075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65A0F-ED0C-F54B-AA80-413D8C0B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78045F-55B6-CB4D-827B-D320CCC4D3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1ED014C-D4CF-9C42-A629-850AA6968D82}"/>
              </a:ext>
            </a:extLst>
          </p:cNvPr>
          <p:cNvCxnSpPr>
            <a:cxnSpLocks/>
          </p:cNvCxnSpPr>
          <p:nvPr userDrawn="1"/>
        </p:nvCxnSpPr>
        <p:spPr>
          <a:xfrm>
            <a:off x="4169980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A1C503-791F-7740-A66E-FF4EF1AE6146}"/>
              </a:ext>
            </a:extLst>
          </p:cNvPr>
          <p:cNvCxnSpPr>
            <a:cxnSpLocks/>
          </p:cNvCxnSpPr>
          <p:nvPr userDrawn="1"/>
        </p:nvCxnSpPr>
        <p:spPr>
          <a:xfrm>
            <a:off x="5831511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599D41-D710-9042-AA19-37DA84DB704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2A675CB-A7F8-2948-933E-4175A8FC3F2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7AE1AC06-EC2C-B143-9E91-B81C0B524A8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46F07F6-51BB-7E4A-8D91-55EF0FE3BAC4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8E508D53-B0F1-1844-AA62-473513FB336A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CA906B-EA05-6246-AEE3-753EEA2C1E7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6EC69EEA-034C-8D4F-A5AB-355F880148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EB95F2B-E580-2946-8570-313F1DE8875C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B81AB-0052-6E4A-90C2-6F3F720C924D}"/>
              </a:ext>
            </a:extLst>
          </p:cNvPr>
          <p:cNvCxnSpPr>
            <a:cxnSpLocks/>
          </p:cNvCxnSpPr>
          <p:nvPr userDrawn="1"/>
        </p:nvCxnSpPr>
        <p:spPr>
          <a:xfrm>
            <a:off x="7493042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298ACB-6926-5444-8F06-50DACB32C6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09466" y="3276600"/>
            <a:ext cx="1373655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9230F73A-7A23-964D-B35F-5027F1AE23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78248" y="3276600"/>
            <a:ext cx="1373656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ED5C236A-429A-7F4C-BCDB-74DBE0F7C9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778" y="3276600"/>
            <a:ext cx="1373657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CFE73EB-A69F-6A4B-A943-9B4053A5D4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31167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1AF0602-1BC3-2641-9C42-719F7CA3B6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31167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1EE061-DE46-0249-A51C-EC3201E0AC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82167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6DEA2573-F30C-5043-82B7-D45DA33CE11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82167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117F935-C521-FC43-9D1D-31EFD8CA76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58567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3591241D-91A5-1141-8434-3AEB61C59F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358567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84B3D4F-9334-9A4E-96E0-AB908597BFD6}"/>
              </a:ext>
            </a:extLst>
          </p:cNvPr>
          <p:cNvCxnSpPr>
            <a:cxnSpLocks/>
          </p:cNvCxnSpPr>
          <p:nvPr userDrawn="1"/>
        </p:nvCxnSpPr>
        <p:spPr>
          <a:xfrm>
            <a:off x="2512795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A4176306-8137-3A40-A19B-FBEAE3527F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57507" y="3276600"/>
            <a:ext cx="1373654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5B1A63D-1779-124E-B5E7-B12C58A1188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373982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06F25173-681E-0C4D-A668-24E4D2CCEA2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373982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94D345A-C631-6245-BEBA-88560A3CD9EF}"/>
              </a:ext>
            </a:extLst>
          </p:cNvPr>
          <p:cNvCxnSpPr>
            <a:cxnSpLocks/>
          </p:cNvCxnSpPr>
          <p:nvPr userDrawn="1"/>
        </p:nvCxnSpPr>
        <p:spPr>
          <a:xfrm>
            <a:off x="857313" y="3185934"/>
            <a:ext cx="867131" cy="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58E54AD3-AE96-014E-8F24-326D4840D93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93336" y="3276600"/>
            <a:ext cx="1371952" cy="1066800"/>
          </a:xfrm>
        </p:spPr>
        <p:txBody>
          <a:bodyPr/>
          <a:lstStyle>
            <a:lvl1pPr marL="0" indent="0" algn="ctr">
              <a:buNone/>
              <a:defRPr sz="800"/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7E22CD1D-C151-B64E-B5E4-2515BCC58A4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18500" y="2724345"/>
            <a:ext cx="1141243" cy="192232"/>
          </a:xfrm>
        </p:spPr>
        <p:txBody>
          <a:bodyPr/>
          <a:lstStyle>
            <a:lvl1pPr marL="0" indent="0" algn="ctr">
              <a:buNone/>
              <a:defRPr sz="10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6ABEE280-380E-044E-9B5E-A64880A29D4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18500" y="2927545"/>
            <a:ext cx="1141243" cy="192232"/>
          </a:xfrm>
        </p:spPr>
        <p:txBody>
          <a:bodyPr/>
          <a:lstStyle>
            <a:lvl1pPr marL="0" indent="0" algn="ctr">
              <a:buNone/>
              <a:defRPr sz="80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" name="Graphic 29">
            <a:extLst>
              <a:ext uri="{FF2B5EF4-FFF2-40B4-BE49-F238E27FC236}">
                <a16:creationId xmlns:a16="http://schemas.microsoft.com/office/drawing/2014/main" id="{0FB5E5A8-A8B3-C34C-B76D-C43014701558}"/>
              </a:ext>
            </a:extLst>
          </p:cNvPr>
          <p:cNvSpPr/>
          <p:nvPr/>
        </p:nvSpPr>
        <p:spPr>
          <a:xfrm>
            <a:off x="2375739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Graphic 3">
            <a:extLst>
              <a:ext uri="{FF2B5EF4-FFF2-40B4-BE49-F238E27FC236}">
                <a16:creationId xmlns:a16="http://schemas.microsoft.com/office/drawing/2014/main" id="{112CB9DE-27A0-0140-9C33-42B5F44DF1F6}"/>
              </a:ext>
            </a:extLst>
          </p:cNvPr>
          <p:cNvSpPr/>
          <p:nvPr/>
        </p:nvSpPr>
        <p:spPr>
          <a:xfrm>
            <a:off x="4032924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7">
            <a:extLst>
              <a:ext uri="{FF2B5EF4-FFF2-40B4-BE49-F238E27FC236}">
                <a16:creationId xmlns:a16="http://schemas.microsoft.com/office/drawing/2014/main" id="{35F14B59-2CA5-1E45-B9D6-978C4897B627}"/>
              </a:ext>
            </a:extLst>
          </p:cNvPr>
          <p:cNvSpPr/>
          <p:nvPr/>
        </p:nvSpPr>
        <p:spPr>
          <a:xfrm>
            <a:off x="5694455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Graphic 19">
            <a:extLst>
              <a:ext uri="{FF2B5EF4-FFF2-40B4-BE49-F238E27FC236}">
                <a16:creationId xmlns:a16="http://schemas.microsoft.com/office/drawing/2014/main" id="{B7ED9E36-7288-C843-BE32-5E1F0533AB7E}"/>
              </a:ext>
            </a:extLst>
          </p:cNvPr>
          <p:cNvSpPr/>
          <p:nvPr/>
        </p:nvSpPr>
        <p:spPr>
          <a:xfrm>
            <a:off x="7355986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Graphic 34">
            <a:extLst>
              <a:ext uri="{FF2B5EF4-FFF2-40B4-BE49-F238E27FC236}">
                <a16:creationId xmlns:a16="http://schemas.microsoft.com/office/drawing/2014/main" id="{0D43DCD0-5CFA-2546-8445-DCF850DEFD73}"/>
              </a:ext>
            </a:extLst>
          </p:cNvPr>
          <p:cNvSpPr/>
          <p:nvPr/>
        </p:nvSpPr>
        <p:spPr>
          <a:xfrm>
            <a:off x="720257" y="1473582"/>
            <a:ext cx="1141243" cy="1141243"/>
          </a:xfrm>
          <a:custGeom>
            <a:avLst/>
            <a:gdLst>
              <a:gd name="connsiteX0" fmla="*/ 1141243 w 1141243"/>
              <a:gd name="connsiteY0" fmla="*/ 570622 h 1141243"/>
              <a:gd name="connsiteX1" fmla="*/ 570622 w 1141243"/>
              <a:gd name="connsiteY1" fmla="*/ 1141243 h 1141243"/>
              <a:gd name="connsiteX2" fmla="*/ 0 w 1141243"/>
              <a:gd name="connsiteY2" fmla="*/ 570622 h 1141243"/>
              <a:gd name="connsiteX3" fmla="*/ 570622 w 1141243"/>
              <a:gd name="connsiteY3" fmla="*/ 0 h 1141243"/>
              <a:gd name="connsiteX4" fmla="*/ 1141243 w 1141243"/>
              <a:gd name="connsiteY4" fmla="*/ 570622 h 114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243" h="1141243">
                <a:moveTo>
                  <a:pt x="1141243" y="570622"/>
                </a:moveTo>
                <a:cubicBezTo>
                  <a:pt x="1141243" y="885767"/>
                  <a:pt x="885767" y="1141243"/>
                  <a:pt x="570622" y="1141243"/>
                </a:cubicBezTo>
                <a:cubicBezTo>
                  <a:pt x="255476" y="1141243"/>
                  <a:pt x="0" y="885767"/>
                  <a:pt x="0" y="570622"/>
                </a:cubicBezTo>
                <a:cubicBezTo>
                  <a:pt x="0" y="255476"/>
                  <a:pt x="255476" y="0"/>
                  <a:pt x="570622" y="0"/>
                </a:cubicBezTo>
                <a:cubicBezTo>
                  <a:pt x="885767" y="0"/>
                  <a:pt x="1141243" y="255476"/>
                  <a:pt x="1141243" y="570622"/>
                </a:cubicBezTo>
                <a:close/>
              </a:path>
            </a:pathLst>
          </a:cu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Text Placeholder 22">
            <a:extLst>
              <a:ext uri="{FF2B5EF4-FFF2-40B4-BE49-F238E27FC236}">
                <a16:creationId xmlns:a16="http://schemas.microsoft.com/office/drawing/2014/main" id="{F93CE1CF-5A20-CE4A-9DAE-552F9A27FF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32444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3" name="Text Placeholder 22">
            <a:extLst>
              <a:ext uri="{FF2B5EF4-FFF2-40B4-BE49-F238E27FC236}">
                <a16:creationId xmlns:a16="http://schemas.microsoft.com/office/drawing/2014/main" id="{7BE54799-BAD5-7646-9CA9-EFFB2185071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597466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44" name="Text Placeholder 22">
            <a:extLst>
              <a:ext uri="{FF2B5EF4-FFF2-40B4-BE49-F238E27FC236}">
                <a16:creationId xmlns:a16="http://schemas.microsoft.com/office/drawing/2014/main" id="{C6B5BBC8-236B-AD41-8963-2E44ECCFFE0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62488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45" name="Text Placeholder 22">
            <a:extLst>
              <a:ext uri="{FF2B5EF4-FFF2-40B4-BE49-F238E27FC236}">
                <a16:creationId xmlns:a16="http://schemas.microsoft.com/office/drawing/2014/main" id="{1BD9942E-0C54-BC4A-A251-A81E8B912A6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27511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46" name="Text Placeholder 22">
            <a:extLst>
              <a:ext uri="{FF2B5EF4-FFF2-40B4-BE49-F238E27FC236}">
                <a16:creationId xmlns:a16="http://schemas.microsoft.com/office/drawing/2014/main" id="{1621543D-ECC0-FA49-930A-3A67E42A5D7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598655" y="1890968"/>
            <a:ext cx="693737" cy="334993"/>
          </a:xfrm>
        </p:spPr>
        <p:txBody>
          <a:bodyPr/>
          <a:lstStyle>
            <a:lvl1pPr marL="0" indent="0" algn="ctr">
              <a:buNone/>
              <a:defRPr sz="1800" b="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32806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1878612-3807-694C-A3B1-9DA4D654D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3445524"/>
          </a:xfrm>
          <a:prstGeom prst="rect">
            <a:avLst/>
          </a:prstGeom>
        </p:spPr>
        <p:txBody>
          <a:bodyPr/>
          <a:lstStyle>
            <a:lvl1pPr marL="285750" indent="-285750" algn="l">
              <a:lnSpc>
                <a:spcPct val="100000"/>
              </a:lnSpc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lnSpc>
                <a:spcPct val="100000"/>
              </a:lnSpc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lnSpc>
                <a:spcPct val="100000"/>
              </a:lnSpc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lnSpc>
                <a:spcPct val="100000"/>
              </a:lnSpc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lnSpc>
                <a:spcPct val="100000"/>
              </a:lnSpc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EF83044A-7BC6-9849-9243-D289B0C367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8101CE-8A57-7F41-8178-9E2C26778C49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3A2A1D1-4E18-6949-8A24-E3B60B02516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2329EE4-E6CF-FC42-9A86-008867BD0AF9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E365B74-2046-0E45-B565-CA25FFBFB4B0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A4EA14BD-8E34-E24D-9B4F-0DD1E4C0AC7E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49CE6E4-6BC1-8E4E-8B57-7A1A3372A9AB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B81277A4-61A7-1A40-9682-3386B5EE4053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C112253-58BA-B044-AB01-3EE3A204E940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7471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3CF8D-D72A-494B-B203-881EC64E8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F0B937-2BE2-2644-A662-5F01987199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7D7944B-8B6B-4944-9A92-07D8043E78DA}"/>
              </a:ext>
            </a:extLst>
          </p:cNvPr>
          <p:cNvCxnSpPr>
            <a:cxnSpLocks/>
          </p:cNvCxnSpPr>
          <p:nvPr userDrawn="1"/>
        </p:nvCxnSpPr>
        <p:spPr>
          <a:xfrm flipH="1">
            <a:off x="3127805" y="0"/>
            <a:ext cx="2888389" cy="5158598"/>
          </a:xfrm>
          <a:prstGeom prst="line">
            <a:avLst/>
          </a:prstGeom>
          <a:ln w="12700">
            <a:solidFill>
              <a:srgbClr val="FA4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E9DF49FE-8805-C84D-941B-C159573D4093}"/>
              </a:ext>
            </a:extLst>
          </p:cNvPr>
          <p:cNvSpPr/>
          <p:nvPr/>
        </p:nvSpPr>
        <p:spPr>
          <a:xfrm>
            <a:off x="3870193" y="2664105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DA9FB19-A85D-4948-9386-B7FB9C619457}"/>
              </a:ext>
            </a:extLst>
          </p:cNvPr>
          <p:cNvSpPr/>
          <p:nvPr/>
        </p:nvSpPr>
        <p:spPr>
          <a:xfrm>
            <a:off x="4436075" y="1657037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150F86-4E62-F04D-9A6D-EF79027C5A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57183" y="2878983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9876CD4-C881-DB4A-B351-3791A52CA5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57183" y="3082183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CFC1443-AE80-764D-927A-CBE2833C77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27804" y="1845625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E0C7BF7C-067D-2145-84BF-9622916E20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27804" y="2048825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8A85044-D3F0-4940-A12A-8E38BA8A42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19015" y="2886132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ED814B8-079E-4E47-BA24-F7A775E8A5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607594" y="1877139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74BC3A4-7207-9D42-A236-1BA77F639728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4F92D4DC-8B9C-D742-881E-4D1D88F2F4D1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6A7B1E84-B4D2-834A-BEAF-9CA809B8219F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5B03926-4B09-3A40-A96B-2410468283C9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842B62B-42E0-7942-AD8B-61561EF749CE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AAF4C0B-C8A9-BF4C-9D14-726E5544661B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A0DE81D8-4790-CC45-9F32-30EA7C96E438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CCDF506-6C1C-9546-9EA3-87A56120A175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649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3CF8D-D72A-494B-B203-881EC64E8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F0B937-2BE2-2644-A662-5F01987199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7D7944B-8B6B-4944-9A92-07D8043E78DA}"/>
              </a:ext>
            </a:extLst>
          </p:cNvPr>
          <p:cNvCxnSpPr>
            <a:cxnSpLocks/>
          </p:cNvCxnSpPr>
          <p:nvPr userDrawn="1"/>
        </p:nvCxnSpPr>
        <p:spPr>
          <a:xfrm flipH="1">
            <a:off x="3127805" y="0"/>
            <a:ext cx="2888389" cy="5158598"/>
          </a:xfrm>
          <a:prstGeom prst="line">
            <a:avLst/>
          </a:prstGeom>
          <a:ln w="12700">
            <a:solidFill>
              <a:srgbClr val="FA4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150F86-4E62-F04D-9A6D-EF79027C5A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34638" y="3545741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9876CD4-C881-DB4A-B351-3791A52CA5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34638" y="3748941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CFC1443-AE80-764D-927A-CBE2833C77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46498" y="2528886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E0C7BF7C-067D-2145-84BF-9622916E20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6498" y="2732086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B4B20E7-C763-4441-8CEC-24CDD580DD5E}"/>
              </a:ext>
            </a:extLst>
          </p:cNvPr>
          <p:cNvSpPr/>
          <p:nvPr/>
        </p:nvSpPr>
        <p:spPr>
          <a:xfrm>
            <a:off x="3521337" y="3329215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B4A2F3-E371-C74B-BB0B-5AE22776BE05}"/>
              </a:ext>
            </a:extLst>
          </p:cNvPr>
          <p:cNvSpPr/>
          <p:nvPr/>
        </p:nvSpPr>
        <p:spPr>
          <a:xfrm>
            <a:off x="4133197" y="2322147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345E938-778E-6A47-AD56-4B9FDD3EE250}"/>
              </a:ext>
            </a:extLst>
          </p:cNvPr>
          <p:cNvSpPr/>
          <p:nvPr/>
        </p:nvSpPr>
        <p:spPr>
          <a:xfrm>
            <a:off x="4647204" y="1315079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8A85044-D3F0-4940-A12A-8E38BA8A42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82484" y="3549401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ED814B8-079E-4E47-BA24-F7A775E8A5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94344" y="2542333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BC956C4D-4D2E-E046-93CD-CD17D86CC7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94407" y="1535265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FA4B1556-A302-5747-BF48-1AD6B0503A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316883" y="1530403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B1EB8B2E-8B9B-3A45-8C03-4978D61007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16883" y="1733603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7C63D5-570A-B74D-9533-DFB496A5A9C9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CB11043B-1D3F-064D-BB0A-AC9994048832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C3902B9-4E10-9640-ACD2-6A9761B5F47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A312A587-256A-7F42-B66B-7FA2BB51BFDE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1F5F4DBC-BCC6-8C42-B23F-B3B0F8B6E871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FC0247D-E0C2-7E48-8953-3FCBB59FE6A4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5C82F0F0-3F08-2A4F-84DA-942955D6D4AF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974D0B84-8454-4447-9236-243AC8DF0634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159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3CF8D-D72A-494B-B203-881EC64E8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F0B937-2BE2-2644-A662-5F01987199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7D7944B-8B6B-4944-9A92-07D8043E78DA}"/>
              </a:ext>
            </a:extLst>
          </p:cNvPr>
          <p:cNvCxnSpPr>
            <a:cxnSpLocks/>
          </p:cNvCxnSpPr>
          <p:nvPr userDrawn="1"/>
        </p:nvCxnSpPr>
        <p:spPr>
          <a:xfrm flipH="1">
            <a:off x="3127805" y="0"/>
            <a:ext cx="2888389" cy="5158598"/>
          </a:xfrm>
          <a:prstGeom prst="line">
            <a:avLst/>
          </a:prstGeom>
          <a:ln w="12700">
            <a:solidFill>
              <a:srgbClr val="FA4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150F86-4E62-F04D-9A6D-EF79027C5A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86562" y="3882601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9876CD4-C881-DB4A-B351-3791A52CA5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86562" y="4085801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CFC1443-AE80-764D-927A-CBE2833C77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57183" y="2865746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E0C7BF7C-067D-2145-84BF-9622916E20B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57183" y="3068946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FA4B1556-A302-5747-BF48-1AD6B0503A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9770" y="1889115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B1EB8B2E-8B9B-3A45-8C03-4978D61007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9770" y="2092315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5E1247A-131E-5A4F-92CA-925C06D6B93C}"/>
              </a:ext>
            </a:extLst>
          </p:cNvPr>
          <p:cNvSpPr/>
          <p:nvPr/>
        </p:nvSpPr>
        <p:spPr>
          <a:xfrm>
            <a:off x="3880269" y="2664105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ECBFA97-F5CD-8F41-A50C-608B3B94024E}"/>
              </a:ext>
            </a:extLst>
          </p:cNvPr>
          <p:cNvSpPr/>
          <p:nvPr/>
        </p:nvSpPr>
        <p:spPr>
          <a:xfrm>
            <a:off x="4401667" y="1657037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B5287B7-80B6-2E40-902D-D3C886D585D6}"/>
              </a:ext>
            </a:extLst>
          </p:cNvPr>
          <p:cNvSpPr/>
          <p:nvPr/>
        </p:nvSpPr>
        <p:spPr>
          <a:xfrm>
            <a:off x="5031319" y="649969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E7F25D5-5B0D-5D4F-A14C-56A00691DA2F}"/>
              </a:ext>
            </a:extLst>
          </p:cNvPr>
          <p:cNvSpPr/>
          <p:nvPr/>
        </p:nvSpPr>
        <p:spPr>
          <a:xfrm>
            <a:off x="3326063" y="3671173"/>
            <a:ext cx="822358" cy="822358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8A85044-D3F0-4940-A12A-8E38BA8A42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87678" y="3896048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ED814B8-079E-4E47-BA24-F7A775E8A5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19016" y="2888980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BC956C4D-4D2E-E046-93CD-CD17D86CC7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72000" y="1881912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37" name="Text Placeholder 16">
            <a:extLst>
              <a:ext uri="{FF2B5EF4-FFF2-40B4-BE49-F238E27FC236}">
                <a16:creationId xmlns:a16="http://schemas.microsoft.com/office/drawing/2014/main" id="{F5E7C1BE-EA6B-FE4D-BD24-1FDB5EB341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02621" y="883430"/>
            <a:ext cx="500063" cy="381985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005776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088D1307-3730-3443-AEF4-871D33F05D0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01563" y="878761"/>
            <a:ext cx="1141243" cy="192232"/>
          </a:xfrm>
        </p:spPr>
        <p:txBody>
          <a:bodyPr/>
          <a:lstStyle>
            <a:lvl1pPr marL="0" indent="0" algn="r">
              <a:buNone/>
              <a:defRPr sz="1200" b="1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A0F5CF8A-9B6A-E045-9BEA-67336603AD1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01563" y="1081961"/>
            <a:ext cx="1141243" cy="192232"/>
          </a:xfrm>
        </p:spPr>
        <p:txBody>
          <a:bodyPr/>
          <a:lstStyle>
            <a:lvl1pPr marL="0" indent="0" algn="r">
              <a:buNone/>
              <a:defRPr sz="1050" b="0">
                <a:solidFill>
                  <a:srgbClr val="005776"/>
                </a:solidFill>
              </a:defRPr>
            </a:lvl1pPr>
            <a:lvl2pPr marL="342900" indent="0">
              <a:buNone/>
              <a:defRPr sz="1000"/>
            </a:lvl2pPr>
            <a:lvl3pPr marL="228600" indent="0">
              <a:buNone/>
              <a:defRPr sz="1000"/>
            </a:lvl3pPr>
            <a:lvl4pPr marL="4572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Subtitle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F486648-EAF7-7944-8B8C-571313FBC6F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FFCAA72-A2A4-2940-A8FC-EACAFCE40BA6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80F5B0E7-0EC6-5645-83E3-F00648CABA43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187DA85-16C9-7540-9338-1493BFCEA00E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396EB4C-31E5-054E-B7E4-305014B40415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7CACF3D-9535-D74C-AE46-1115E8A28A51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17820F4-1AA9-E840-B974-C436D2545D5D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27FFE20D-7E28-2A42-A7C1-33CE196817EB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29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Produc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C4ABE-DF40-CC49-966B-1AFD85D65E2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57200" y="457200"/>
            <a:ext cx="7886700" cy="3927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D9DCBE7-1DEB-8346-8E4E-A383DF3652E9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71055" y="1242875"/>
            <a:ext cx="4145369" cy="2782587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defTabSz="228600">
              <a:lnSpc>
                <a:spcPct val="100000"/>
              </a:lnSpc>
              <a:spcAft>
                <a:spcPts val="900"/>
              </a:spcAft>
              <a:buClr>
                <a:schemeClr val="bg1"/>
              </a:buClr>
              <a:tabLst>
                <a:tab pos="228600" algn="l"/>
                <a:tab pos="457200" algn="l"/>
                <a:tab pos="685800" algn="l"/>
                <a:tab pos="914400" algn="l"/>
                <a:tab pos="1143000" algn="l"/>
              </a:tabLst>
              <a:defRPr lang="en-US" sz="1400" smtClean="0">
                <a:solidFill>
                  <a:schemeClr val="bg1"/>
                </a:solidFill>
                <a:effectLst/>
              </a:defRPr>
            </a:lvl1pPr>
            <a:lvl2pPr marL="342900" indent="0">
              <a:buNone/>
              <a:defRPr/>
            </a:lvl2pPr>
            <a:lvl7pPr marL="2057400" indent="0">
              <a:buNone/>
              <a:defRPr/>
            </a:lvl7pPr>
          </a:lstStyle>
          <a:p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Mockup will be locked on slide so the ppt creator will be able to insert GUI behind screen</a:t>
            </a:r>
          </a:p>
          <a:p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Esti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quistotate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il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ipsant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etur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? Qui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temolessum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dolupta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temoluptia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sapicient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voluptas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facculpa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volores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editiandit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int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reperis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dem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duci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Ovid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eatia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dolent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am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assequiam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eictotatures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officia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volo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ium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faccum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facere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nulparia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volupis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res et alit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quibus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volorum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et, arum.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2A91598-B5CD-4C2B-B517-4C5EEB8B44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47374" y="1385161"/>
            <a:ext cx="3289515" cy="1840424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E2201A-E9D2-9A49-BCEC-995736CFE3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9111" y="1014387"/>
            <a:ext cx="4238156" cy="3262312"/>
          </a:xfrm>
          <a:prstGeom prst="rect">
            <a:avLst/>
          </a:prstGeom>
        </p:spPr>
      </p:pic>
      <p:pic>
        <p:nvPicPr>
          <p:cNvPr id="10" name="Picture 9" descr="A close up of a grate&#10;&#10;Description automatically generated">
            <a:extLst>
              <a:ext uri="{FF2B5EF4-FFF2-40B4-BE49-F238E27FC236}">
                <a16:creationId xmlns:a16="http://schemas.microsoft.com/office/drawing/2014/main" id="{A8698307-A0D3-4E97-9F36-8184967E5F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33" y="16587"/>
            <a:ext cx="9152128" cy="5148072"/>
          </a:xfrm>
          <a:prstGeom prst="rect">
            <a:avLst/>
          </a:prstGeom>
        </p:spPr>
      </p:pic>
      <p:sp>
        <p:nvSpPr>
          <p:cNvPr id="12" name="Triangle 8">
            <a:extLst>
              <a:ext uri="{FF2B5EF4-FFF2-40B4-BE49-F238E27FC236}">
                <a16:creationId xmlns:a16="http://schemas.microsoft.com/office/drawing/2014/main" id="{3CADECD2-F93E-43C8-818C-D4DF03536A58}"/>
              </a:ext>
            </a:extLst>
          </p:cNvPr>
          <p:cNvSpPr/>
          <p:nvPr userDrawn="1"/>
        </p:nvSpPr>
        <p:spPr>
          <a:xfrm rot="5400000">
            <a:off x="-27432" y="484282"/>
            <a:ext cx="392715" cy="338548"/>
          </a:xfrm>
          <a:prstGeom prst="triangle">
            <a:avLst/>
          </a:prstGeom>
          <a:solidFill>
            <a:srgbClr val="2DC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2">
            <a:extLst>
              <a:ext uri="{FF2B5EF4-FFF2-40B4-BE49-F238E27FC236}">
                <a16:creationId xmlns:a16="http://schemas.microsoft.com/office/drawing/2014/main" id="{F19F58AB-6926-7F49-8FF3-72D8033ADF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1484DCA-FD23-4A4E-9B32-9FE4F8C56ADF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560FC8C-948D-E341-B906-8F6D328C3169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A89F2DD-B331-B348-B753-4C89DADC9F2E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64D7A64A-E423-EA48-8EAF-6047731013A0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5F38B391-5629-094C-B66C-274AD82237D2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F3ACC9A-CF67-414F-8586-7FBF64587AF0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4D1D9688-9AFF-E54F-B3D6-EA4ABF142D01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1DC0189-E81C-E447-8E63-19257C8FEE41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099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Produc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C4ABE-DF40-CC49-966B-1AFD85D65E2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57200" y="457200"/>
            <a:ext cx="7886700" cy="3927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D9DCBE7-1DEB-8346-8E4E-A383DF3652E9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71055" y="1242875"/>
            <a:ext cx="4145369" cy="2782587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>
              <a:lnSpc>
                <a:spcPct val="100000"/>
              </a:lnSpc>
              <a:spcAft>
                <a:spcPts val="900"/>
              </a:spcAft>
              <a:buClr>
                <a:schemeClr val="bg1"/>
              </a:buClr>
              <a:tabLst/>
              <a:defRPr lang="en-US" sz="1400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Mockup will be locked on slide so the ppt creator will be able to insert GUI behind screen</a:t>
            </a:r>
          </a:p>
          <a:p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Esti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quistotate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il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ipsant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etur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? Qui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temolessum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dolupta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temoluptia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sapicient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voluptas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facculpa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volores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editiandit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int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reperis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dem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duci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Ovid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eatia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dolent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am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assequiam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eictotatures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officia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volo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ium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faccum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facere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nulparia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volupis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res et alit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quibus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quis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volorum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et, arum.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2A91598-B5CD-4C2B-B517-4C5EEB8B44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10372" y="1535618"/>
            <a:ext cx="3191256" cy="1956704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CA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509E27-701C-495D-8670-6819F1568A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0632" y="1014387"/>
            <a:ext cx="4672474" cy="3114726"/>
          </a:xfrm>
          <a:prstGeom prst="rect">
            <a:avLst/>
          </a:prstGeom>
        </p:spPr>
      </p:pic>
      <p:pic>
        <p:nvPicPr>
          <p:cNvPr id="10" name="Picture 9" descr="A close up of a grate&#10;&#10;Description automatically generated">
            <a:extLst>
              <a:ext uri="{FF2B5EF4-FFF2-40B4-BE49-F238E27FC236}">
                <a16:creationId xmlns:a16="http://schemas.microsoft.com/office/drawing/2014/main" id="{A8698307-A0D3-4E97-9F36-8184967E5F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2128" cy="5148072"/>
          </a:xfrm>
          <a:prstGeom prst="rect">
            <a:avLst/>
          </a:prstGeom>
        </p:spPr>
      </p:pic>
      <p:sp>
        <p:nvSpPr>
          <p:cNvPr id="19" name="Triangle 8">
            <a:extLst>
              <a:ext uri="{FF2B5EF4-FFF2-40B4-BE49-F238E27FC236}">
                <a16:creationId xmlns:a16="http://schemas.microsoft.com/office/drawing/2014/main" id="{2B68D599-3B3D-5848-B2E5-F848F384F9D6}"/>
              </a:ext>
            </a:extLst>
          </p:cNvPr>
          <p:cNvSpPr/>
          <p:nvPr userDrawn="1"/>
        </p:nvSpPr>
        <p:spPr>
          <a:xfrm rot="5400000">
            <a:off x="-27432" y="484282"/>
            <a:ext cx="392715" cy="338548"/>
          </a:xfrm>
          <a:prstGeom prst="triangle">
            <a:avLst/>
          </a:prstGeom>
          <a:solidFill>
            <a:srgbClr val="2DC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E6E12A1D-C745-2845-92EE-6DE13D65BB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A8BE20F-4773-4E44-BB30-8C3C74A29250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234FDD32-5A27-354B-AABC-3A8BFFD57A8C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E8E9929-48C1-EE4A-B9BF-C381ACC2A1BB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04C9F72-21B5-6D4C-A616-14E399E200D5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7EA96AA-2AF6-EF44-BECA-C52C142713C8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9B78DE1-4A79-324A-8560-0B9826491F52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A763137-463A-7846-B6EF-8480F87C6C8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3FEB7596-E79D-A545-84C6-D4CA5910FF2E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571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Produc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C4ABE-DF40-CC49-966B-1AFD85D65E2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57200" y="457200"/>
            <a:ext cx="7886700" cy="3927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2A91598-B5CD-4C2B-B517-4C5EEB8B44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58872" y="1450803"/>
            <a:ext cx="5210553" cy="2901210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CA" dirty="0"/>
          </a:p>
        </p:txBody>
      </p:sp>
      <p:pic>
        <p:nvPicPr>
          <p:cNvPr id="16" name="Picture 15" descr="A flat screen television&#10;&#10;Description automatically generated">
            <a:extLst>
              <a:ext uri="{FF2B5EF4-FFF2-40B4-BE49-F238E27FC236}">
                <a16:creationId xmlns:a16="http://schemas.microsoft.com/office/drawing/2014/main" id="{1F062D3E-22E7-4008-ADD5-C034398C35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0971" y="877067"/>
            <a:ext cx="6682058" cy="4266433"/>
          </a:xfrm>
          <a:prstGeom prst="rect">
            <a:avLst/>
          </a:prstGeom>
        </p:spPr>
      </p:pic>
      <p:pic>
        <p:nvPicPr>
          <p:cNvPr id="10" name="Picture 9" descr="A close up of a grate&#10;&#10;Description automatically generated">
            <a:extLst>
              <a:ext uri="{FF2B5EF4-FFF2-40B4-BE49-F238E27FC236}">
                <a16:creationId xmlns:a16="http://schemas.microsoft.com/office/drawing/2014/main" id="{A8698307-A0D3-4E97-9F36-8184967E5F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2128" cy="5148072"/>
          </a:xfrm>
          <a:prstGeom prst="rect">
            <a:avLst/>
          </a:prstGeom>
        </p:spPr>
      </p:pic>
      <p:sp>
        <p:nvSpPr>
          <p:cNvPr id="13" name="Triangle 8">
            <a:extLst>
              <a:ext uri="{FF2B5EF4-FFF2-40B4-BE49-F238E27FC236}">
                <a16:creationId xmlns:a16="http://schemas.microsoft.com/office/drawing/2014/main" id="{AE667DB5-257D-204A-A578-1E4F86A10A74}"/>
              </a:ext>
            </a:extLst>
          </p:cNvPr>
          <p:cNvSpPr/>
          <p:nvPr userDrawn="1"/>
        </p:nvSpPr>
        <p:spPr>
          <a:xfrm rot="5400000">
            <a:off x="-27432" y="484282"/>
            <a:ext cx="392715" cy="338548"/>
          </a:xfrm>
          <a:prstGeom prst="triangle">
            <a:avLst/>
          </a:prstGeom>
          <a:solidFill>
            <a:srgbClr val="2DC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03021F89-6F31-8A40-8479-A3BF835358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C128A48-ABC2-0F46-99D4-39FBA986C9C0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3CDA569-626C-7041-BE60-A841591DBF3A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BE4318E-19C4-194A-BB4D-D1E468477F3D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A7D69CA-E603-1546-897B-C327D26CC6AB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7AF93E5-D1FB-AC40-A034-739E7F43850D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67BA5D2-616E-9441-AE30-BB64BF2F8B00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5A880DE-20DF-FD41-A1C7-9430D83260F3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51AE1B3-F4CD-7F4C-B0F6-1923881855A6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473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ue Product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C4ABE-DF40-CC49-966B-1AFD85D65E2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57200" y="457200"/>
            <a:ext cx="7886700" cy="3927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2A91598-B5CD-4C2B-B517-4C5EEB8B44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389612" y="1592599"/>
            <a:ext cx="4361617" cy="2673834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41CA0E-B78D-4A5D-90C0-D8F885E52F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911" y="877067"/>
            <a:ext cx="6400177" cy="4266433"/>
          </a:xfrm>
          <a:prstGeom prst="rect">
            <a:avLst/>
          </a:prstGeom>
        </p:spPr>
      </p:pic>
      <p:pic>
        <p:nvPicPr>
          <p:cNvPr id="10" name="Picture 9" descr="A close up of a grate&#10;&#10;Description automatically generated">
            <a:extLst>
              <a:ext uri="{FF2B5EF4-FFF2-40B4-BE49-F238E27FC236}">
                <a16:creationId xmlns:a16="http://schemas.microsoft.com/office/drawing/2014/main" id="{A8698307-A0D3-4E97-9F36-8184967E5F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2128" cy="5148072"/>
          </a:xfrm>
          <a:prstGeom prst="rect">
            <a:avLst/>
          </a:prstGeom>
        </p:spPr>
      </p:pic>
      <p:sp>
        <p:nvSpPr>
          <p:cNvPr id="13" name="Triangle 8">
            <a:extLst>
              <a:ext uri="{FF2B5EF4-FFF2-40B4-BE49-F238E27FC236}">
                <a16:creationId xmlns:a16="http://schemas.microsoft.com/office/drawing/2014/main" id="{7EDFA5E0-4290-C843-88BD-F3B43EB2C3AC}"/>
              </a:ext>
            </a:extLst>
          </p:cNvPr>
          <p:cNvSpPr/>
          <p:nvPr userDrawn="1"/>
        </p:nvSpPr>
        <p:spPr>
          <a:xfrm rot="5400000">
            <a:off x="-27432" y="484282"/>
            <a:ext cx="392715" cy="338548"/>
          </a:xfrm>
          <a:prstGeom prst="triangle">
            <a:avLst/>
          </a:prstGeom>
          <a:solidFill>
            <a:srgbClr val="2DC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9BD59C07-6748-584B-8220-B980C3B9D2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A09FB1D-F59B-3F43-B8FD-5C515F71A914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37FC18F-4C38-2643-B701-7F03A0BF166B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8EE0416-C267-FF40-8131-82709AE3DBF6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54139C9-038E-3846-B068-628389544D27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59D15ED-C36D-9B40-A016-FCDBE5B0E3DB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4BA999D-82B8-4346-863E-ABB7EA4722E4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0AC65C3-D97D-E942-B31A-A98BD831F0E1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8D103B2-F1DB-9648-8FF4-FB6C9BDDB166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788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ADE5900-8221-114C-88EB-8CD0C1F1DD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3A943A9-9E7B-2F4F-8AD7-0331D93C8FD5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998129A-D36F-454A-BFB5-A4D09793E690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7FAD15F-C7CD-8540-B2EC-7B9730A05ADA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287DC9B-0FDB-7147-9E30-6E3FA97B36DE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7EE7559-108D-534C-B411-35F8EB12B666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A089BB2-A845-7D4E-A045-A77E752FC2F0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2D54212C-CF3D-444D-88B5-9DBC7A05EA46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97821CE-8AB1-E74D-8C35-86B25D3FE721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435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4DFB5FA2-A874-654A-9F63-284FCA0E5A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CEF607-7A77-F44F-8470-E2516290BADB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58E2072-2601-E843-B052-BF6851564494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44CA34A-B228-EB42-B119-D1A32D68F580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52C5834-1D34-C641-B13A-ABAC2E081653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D7ABE6A-BD6A-FB4C-B9E9-0280DF50BEFC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8771B83-005C-5440-BB6F-0DEF04541735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59171E8-0732-6649-8686-6FCFA96F7236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509DAE5-52D6-CE47-9A35-7D8DB914386F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807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8D726-51BD-554F-BB56-930C6A24E0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327907"/>
            <a:ext cx="6858000" cy="487686"/>
          </a:xfrm>
          <a:prstGeom prst="rect">
            <a:avLst/>
          </a:prstGeom>
        </p:spPr>
        <p:txBody>
          <a:bodyPr anchor="ctr"/>
          <a:lstStyle>
            <a:lvl1pPr algn="ctr">
              <a:defRPr sz="2000" b="1" cap="all" baseline="0">
                <a:solidFill>
                  <a:srgbClr val="FA461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795B464-D3EE-624D-851D-1347112CEE94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53A4F42-326A-C646-8B54-3F89D3CD98EA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9ECEDF3-98A2-5B43-A6D7-B04C9B7B1D72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BEB2A6F-1B3B-CD42-99B5-2EDAC4A2005D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4A4F318-4F94-0746-8E16-F88DF573A90C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F9680E00-CA3F-AB45-80CC-ED9F0E4CE0F7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9CB9BF4-8C42-884D-8DC1-AEE00C259E3B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8295FC5-B38A-4248-B0FE-1D87BA091865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542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9E0883-B2D6-8C40-80C2-D1D51F3EA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36C00AA6-94A1-BB41-B98A-B09D39B675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7199" y="773580"/>
            <a:ext cx="4210335" cy="257175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/>
            </a:pPr>
            <a:r>
              <a:rPr lang="en-US" dirty="0"/>
              <a:t>Click to Add Subtitle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8FAA5A23-A211-6846-BE4D-24C34EA04D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1243584"/>
            <a:ext cx="8215743" cy="3194169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lnSpc>
                <a:spcPct val="100000"/>
              </a:lnSpc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EF83044A-7BC6-9849-9243-D289B0C367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DB451A3-47F2-F142-B628-693332B10C37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56DA109-987C-4441-A4C5-A9F3D04B3B0F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5A3D1A1-E0C2-364C-82C2-4D0DE428A933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B277E01-BAAC-CE4E-A2E0-16C2CACB880C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00B136F-9458-9847-A291-128E260C90AE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69CDFF00-7469-A045-AA82-687C93DCEDFA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54E2643E-339A-874B-A799-1D62CB597AA8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03F879A-51EE-A04B-AC8A-0D8C457829CD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514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8D726-51BD-554F-BB56-930C6A24E0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327907"/>
            <a:ext cx="6858000" cy="487686"/>
          </a:xfrm>
          <a:prstGeom prst="rect">
            <a:avLst/>
          </a:prstGeom>
        </p:spPr>
        <p:txBody>
          <a:bodyPr anchor="ctr"/>
          <a:lstStyle>
            <a:lvl1pPr algn="ctr">
              <a:defRPr sz="200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9038C1-119A-3543-9B94-7157369DA0F6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6B4A26D7-92EE-FB41-81C5-F666C10B1985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672647A-EE26-C74C-A26A-0EC280AE18B6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EEA32DF-40D3-5543-8A57-117143EF23BF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F1E6730-1A9E-9C4E-9AF3-B9B6E0D76D0B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1500276-2180-EB40-B79C-A049CCFF392E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C15B2DB-60AE-774A-8BAD-1BFA6AC72BF0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7744C0E-B654-144E-BFD0-3C1C2821C871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351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Oran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8D726-51BD-554F-BB56-930C6A24E0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327907"/>
            <a:ext cx="6858000" cy="487686"/>
          </a:xfrm>
          <a:prstGeom prst="rect">
            <a:avLst/>
          </a:prstGeom>
        </p:spPr>
        <p:txBody>
          <a:bodyPr anchor="ctr"/>
          <a:lstStyle>
            <a:lvl1pPr algn="ctr">
              <a:defRPr sz="200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4FAF19-728A-0846-A900-51B2B1EDD71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3501A20-B139-FC48-B790-26651748ED3D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242BDF1-93C2-B342-8038-E322FA793F6A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A8C1F9F-A01A-2843-BBD5-538131E3C4BB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E2E5DA2-A675-3F4E-86A7-D06F2AE6241D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4670E2B-7A71-BE47-9239-067A4E4B8157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3FFE781-61C5-C342-8084-DC03FF9CD406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01A55FA-B8D5-7341-AD5C-B19B27EF1E9E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883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colorfu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8D726-51BD-554F-BB56-930C6A24E0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327907"/>
            <a:ext cx="6858000" cy="487686"/>
          </a:xfrm>
          <a:prstGeom prst="rect">
            <a:avLst/>
          </a:prstGeom>
        </p:spPr>
        <p:txBody>
          <a:bodyPr anchor="ctr"/>
          <a:lstStyle>
            <a:lvl1pPr algn="ctr">
              <a:defRPr sz="200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6A705BF-24C7-5349-9A5E-F65393F33E90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6D8885F-E321-9641-8B04-D66D449CE5DB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EBE807C-9EC6-1F44-B69D-383DB3F3AB2A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FC5CCB7-42DE-2F4D-8A86-5E2055DBBF6E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ECC93576-4060-9D4B-8496-3FDC44FF5879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0D29205-5F41-4148-BEAE-6523B58E5C17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0ABCFC8-3AE4-9541-8D44-5035E69E671B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0C47D92-7738-E84C-A2AB-B1E98D4AE73E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772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with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8D726-51BD-554F-BB56-930C6A24E0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83329" y="3189755"/>
            <a:ext cx="4198882" cy="487686"/>
          </a:xfrm>
          <a:prstGeom prst="rect">
            <a:avLst/>
          </a:prstGeom>
        </p:spPr>
        <p:txBody>
          <a:bodyPr anchor="b"/>
          <a:lstStyle>
            <a:lvl1pPr algn="r">
              <a:defRPr sz="200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DIVIDER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762963A-9F1C-4288-AA3A-F1A282E0EA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35169" y="-29920"/>
            <a:ext cx="5671823" cy="5201556"/>
          </a:xfrm>
          <a:custGeom>
            <a:avLst/>
            <a:gdLst>
              <a:gd name="connsiteX0" fmla="*/ 0 w 5608518"/>
              <a:gd name="connsiteY0" fmla="*/ 0 h 5143500"/>
              <a:gd name="connsiteX1" fmla="*/ 5608518 w 5608518"/>
              <a:gd name="connsiteY1" fmla="*/ 0 h 5143500"/>
              <a:gd name="connsiteX2" fmla="*/ 2638917 w 5608518"/>
              <a:gd name="connsiteY2" fmla="*/ 5143500 h 5143500"/>
              <a:gd name="connsiteX3" fmla="*/ 0 w 560851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8518" h="5143500">
                <a:moveTo>
                  <a:pt x="0" y="0"/>
                </a:moveTo>
                <a:lnTo>
                  <a:pt x="5608518" y="0"/>
                </a:lnTo>
                <a:lnTo>
                  <a:pt x="2638917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CA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FB5CCEC-275A-B34C-8019-79327562513D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7FDF893-0D5B-2E43-868E-76BEDE958817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7730ABF-D131-6545-9BFA-8C994D7B7B18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073B587-3C41-A947-9E9F-DFE1DE8C47C7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85C8A44-2B46-704E-9F3A-F89EA821C2DC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E7F008F-D9AF-7C49-9D0B-0C817B4959D3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E75D5207-8EFC-5E44-8417-C101E7F09878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9C1089F-A8E1-7C47-90FB-411A3F5C2E4D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020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342F05-073F-0F42-8414-0468876AFBB5}"/>
              </a:ext>
            </a:extLst>
          </p:cNvPr>
          <p:cNvSpPr txBox="1"/>
          <p:nvPr userDrawn="1"/>
        </p:nvSpPr>
        <p:spPr>
          <a:xfrm>
            <a:off x="2002596" y="2020028"/>
            <a:ext cx="51388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FA4616"/>
                </a:solidFill>
                <a:latin typeface="+mn-lt"/>
              </a:rPr>
              <a:t>THANK YOU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471FCD-AEFE-9D4E-9F7A-65E424CF1896}"/>
              </a:ext>
            </a:extLst>
          </p:cNvPr>
          <p:cNvSpPr txBox="1"/>
          <p:nvPr userDrawn="1"/>
        </p:nvSpPr>
        <p:spPr>
          <a:xfrm>
            <a:off x="3083034" y="2571750"/>
            <a:ext cx="291332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altair.com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C33CC7-4F35-B84A-86CD-230F5F6B3F65}"/>
              </a:ext>
            </a:extLst>
          </p:cNvPr>
          <p:cNvSpPr txBox="1"/>
          <p:nvPr userDrawn="1"/>
        </p:nvSpPr>
        <p:spPr>
          <a:xfrm>
            <a:off x="3083442" y="3709433"/>
            <a:ext cx="29133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#ONLYFORWARD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6AED3E-553C-8E4F-9107-FBE029A743DC}"/>
              </a:ext>
            </a:extLst>
          </p:cNvPr>
          <p:cNvCxnSpPr>
            <a:cxnSpLocks/>
          </p:cNvCxnSpPr>
          <p:nvPr userDrawn="1"/>
        </p:nvCxnSpPr>
        <p:spPr>
          <a:xfrm flipH="1">
            <a:off x="-89647" y="-170329"/>
            <a:ext cx="2156693" cy="3851804"/>
          </a:xfrm>
          <a:prstGeom prst="line">
            <a:avLst/>
          </a:prstGeom>
          <a:ln w="12700">
            <a:solidFill>
              <a:srgbClr val="FA4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D2D191B-FA01-0540-9962-F2C952655F5D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C313274-812C-B547-99E5-62032C0F3D4D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7A626909-4374-8C41-BA98-D785F3864A2C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9F7BBCF0-65E9-8B4F-95D3-B577868A5132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3BAD0AB-868E-FA45-8212-CDEFB4CAA65B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39777B3-373D-624F-A959-E06FE9ADD62D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A681163-7584-5344-B6A3-D345E9F066FC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E8532747-50FB-CB46-999B-A9CA49312381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AFEC644-7F78-2899-9A25-BD3320A76AB1}"/>
              </a:ext>
            </a:extLst>
          </p:cNvPr>
          <p:cNvGrpSpPr/>
          <p:nvPr userDrawn="1"/>
        </p:nvGrpSpPr>
        <p:grpSpPr>
          <a:xfrm>
            <a:off x="4232829" y="3488163"/>
            <a:ext cx="613735" cy="193311"/>
            <a:chOff x="4105829" y="3488163"/>
            <a:chExt cx="613735" cy="19331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70A6CA5-6C49-E35A-E132-DB6D988E299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-1" r="79208" b="-26165"/>
            <a:stretch/>
          </p:blipFill>
          <p:spPr>
            <a:xfrm>
              <a:off x="4105829" y="3521367"/>
              <a:ext cx="180422" cy="16010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3502228-749F-9873-347F-D187CB50EB5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53723" t="-26164" b="-26168"/>
            <a:stretch/>
          </p:blipFill>
          <p:spPr>
            <a:xfrm>
              <a:off x="4318001" y="3488163"/>
              <a:ext cx="401563" cy="1933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243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hank You (Editab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2F4FE8-D0B6-074C-B1A4-E55D1E96E8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6753" y="2020028"/>
            <a:ext cx="5970494" cy="5517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500" b="1">
                <a:solidFill>
                  <a:srgbClr val="FA4616"/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C33CC7-4F35-B84A-86CD-230F5F6B3F65}"/>
              </a:ext>
            </a:extLst>
          </p:cNvPr>
          <p:cNvSpPr txBox="1"/>
          <p:nvPr userDrawn="1"/>
        </p:nvSpPr>
        <p:spPr>
          <a:xfrm>
            <a:off x="3083442" y="3709433"/>
            <a:ext cx="29133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#ONLYFORWARD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7543D2C-9C25-CD4C-8781-58D40DB49051}"/>
              </a:ext>
            </a:extLst>
          </p:cNvPr>
          <p:cNvCxnSpPr>
            <a:cxnSpLocks/>
          </p:cNvCxnSpPr>
          <p:nvPr userDrawn="1"/>
        </p:nvCxnSpPr>
        <p:spPr>
          <a:xfrm flipH="1">
            <a:off x="-89647" y="-170329"/>
            <a:ext cx="2156693" cy="3851804"/>
          </a:xfrm>
          <a:prstGeom prst="line">
            <a:avLst/>
          </a:prstGeom>
          <a:ln w="12700">
            <a:solidFill>
              <a:srgbClr val="FA4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188F56B-9158-F244-B7B5-40262A579319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724DDB8-32A0-614C-9484-4040057A1C32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41783F1-4392-1F46-A257-F65079A01572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BFD1108-ABF5-2146-B9FB-037B9D0A8495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24E9319-1492-EF49-89E7-A47108E1FB9F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79AB8B7-BF3A-4144-AA3C-3F41F3BD30D2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4DC2924-5AC6-9240-B1CF-9CE3A8B4EC0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C1BFC3C2-6622-9C4C-A4BE-F44D50BBAE0D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C2084573-9D44-E441-8383-DE2013561A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86753" y="2567767"/>
            <a:ext cx="5970494" cy="5517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b="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1500" dirty="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altair.com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BF60A0-6879-58D5-AFB7-B58F04E22FF2}"/>
              </a:ext>
            </a:extLst>
          </p:cNvPr>
          <p:cNvGrpSpPr/>
          <p:nvPr userDrawn="1"/>
        </p:nvGrpSpPr>
        <p:grpSpPr>
          <a:xfrm>
            <a:off x="4232829" y="3488163"/>
            <a:ext cx="613735" cy="193311"/>
            <a:chOff x="4105829" y="3488163"/>
            <a:chExt cx="613735" cy="19331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A2A5F34-93FD-C15F-8E85-BBD76129B5F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-1" r="79208" b="-26165"/>
            <a:stretch/>
          </p:blipFill>
          <p:spPr>
            <a:xfrm>
              <a:off x="4105829" y="3521367"/>
              <a:ext cx="180422" cy="16010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FB95D60-FD59-DBB1-C648-00BEFCB6923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53723" t="-26164" b="-26168"/>
            <a:stretch/>
          </p:blipFill>
          <p:spPr>
            <a:xfrm>
              <a:off x="4318001" y="3488163"/>
              <a:ext cx="401563" cy="1933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09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(Editab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2F4FE8-D0B6-074C-B1A4-E55D1E96E8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7842" y="1781667"/>
            <a:ext cx="4908315" cy="790084"/>
          </a:xfrm>
          <a:prstGeom prst="rect">
            <a:avLst/>
          </a:prstGeom>
        </p:spPr>
        <p:txBody>
          <a:bodyPr/>
          <a:lstStyle>
            <a:lvl1pPr marL="0" indent="0" algn="ctr">
              <a:spcAft>
                <a:spcPts val="300"/>
              </a:spcAft>
              <a:buNone/>
              <a:defRPr sz="2000" b="1">
                <a:solidFill>
                  <a:srgbClr val="FA4616"/>
                </a:solidFill>
              </a:defRPr>
            </a:lvl1pPr>
          </a:lstStyle>
          <a:p>
            <a:pPr lvl="0"/>
            <a:r>
              <a:rPr lang="en-US" dirty="0"/>
              <a:t>CHANGING TOMORROW,</a:t>
            </a:r>
          </a:p>
          <a:p>
            <a:pPr lvl="0"/>
            <a:r>
              <a:rPr lang="en-US" dirty="0"/>
              <a:t>TOGETHER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C33CC7-4F35-B84A-86CD-230F5F6B3F65}"/>
              </a:ext>
            </a:extLst>
          </p:cNvPr>
          <p:cNvSpPr txBox="1"/>
          <p:nvPr userDrawn="1"/>
        </p:nvSpPr>
        <p:spPr>
          <a:xfrm>
            <a:off x="3083442" y="3709433"/>
            <a:ext cx="29133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#ONLYFORWARD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7543D2C-9C25-CD4C-8781-58D40DB49051}"/>
              </a:ext>
            </a:extLst>
          </p:cNvPr>
          <p:cNvCxnSpPr>
            <a:cxnSpLocks/>
          </p:cNvCxnSpPr>
          <p:nvPr userDrawn="1"/>
        </p:nvCxnSpPr>
        <p:spPr>
          <a:xfrm flipH="1">
            <a:off x="-89647" y="-170329"/>
            <a:ext cx="2156693" cy="3851804"/>
          </a:xfrm>
          <a:prstGeom prst="line">
            <a:avLst/>
          </a:prstGeom>
          <a:ln w="12700">
            <a:solidFill>
              <a:srgbClr val="FA46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188F56B-9158-F244-B7B5-40262A579319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724DDB8-32A0-614C-9484-4040057A1C32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41783F1-4392-1F46-A257-F65079A01572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BFD1108-ABF5-2146-B9FB-037B9D0A8495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24E9319-1492-EF49-89E7-A47108E1FB9F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79AB8B7-BF3A-4144-AA3C-3F41F3BD30D2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54DC2924-5AC6-9240-B1CF-9CE3A8B4EC0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C1BFC3C2-6622-9C4C-A4BE-F44D50BBAE0D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C2084573-9D44-E441-8383-DE2013561A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17842" y="2567767"/>
            <a:ext cx="4908316" cy="5517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b="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1500">
                <a:solidFill>
                  <a:srgbClr val="A2AA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altair.com to learn more.</a:t>
            </a:r>
            <a:endParaRPr lang="en-US" sz="1500" dirty="0">
              <a:solidFill>
                <a:srgbClr val="A2AA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CDDF2AC-2CD7-562F-29B8-2617AE3AD240}"/>
              </a:ext>
            </a:extLst>
          </p:cNvPr>
          <p:cNvGrpSpPr/>
          <p:nvPr userDrawn="1"/>
        </p:nvGrpSpPr>
        <p:grpSpPr>
          <a:xfrm>
            <a:off x="4232829" y="3488163"/>
            <a:ext cx="613735" cy="193311"/>
            <a:chOff x="4105829" y="3488163"/>
            <a:chExt cx="613735" cy="19331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1263E45-C37E-4717-A752-D57A74DB0DA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-1" r="79208" b="-26165"/>
            <a:stretch/>
          </p:blipFill>
          <p:spPr>
            <a:xfrm>
              <a:off x="4105829" y="3521367"/>
              <a:ext cx="180422" cy="160107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80C58BB-4DA9-8C9D-6607-DCD0FDEA0F1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53723" t="-26164" b="-26168"/>
            <a:stretch/>
          </p:blipFill>
          <p:spPr>
            <a:xfrm>
              <a:off x="4318001" y="3488163"/>
              <a:ext cx="401563" cy="1933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22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gradFill flip="none" rotWithShape="1">
          <a:gsLst>
            <a:gs pos="18000">
              <a:schemeClr val="accent1">
                <a:lumMod val="50000"/>
                <a:lumOff val="50000"/>
              </a:schemeClr>
            </a:gs>
            <a:gs pos="91000">
              <a:srgbClr val="AABFE4"/>
            </a:gs>
            <a:gs pos="90000">
              <a:schemeClr val="bg1"/>
            </a:gs>
            <a:gs pos="19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A7269-3DC0-7FF4-BA84-8D227F2D4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46093"/>
            <a:ext cx="8029575" cy="99417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0DCDB-6016-4B15-6609-5D6E8132F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31942"/>
            <a:ext cx="8029575" cy="3263504"/>
          </a:xfrm>
        </p:spPr>
        <p:txBody>
          <a:bodyPr>
            <a:normAutofit/>
          </a:bodyPr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E1381-981C-F518-1127-A4AE35E25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83BD2-921C-0415-8008-4513205D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3EF01-A41E-92F3-AF02-A62BCE202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9293747-7F17-4272-AC3D-D81E5C26F51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black screen with white text&#10;&#10;Description automatically generated">
            <a:extLst>
              <a:ext uri="{FF2B5EF4-FFF2-40B4-BE49-F238E27FC236}">
                <a16:creationId xmlns:a16="http://schemas.microsoft.com/office/drawing/2014/main" id="{6DC6E341-B7D2-104F-ACF8-7BD140DB84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729" y="76281"/>
            <a:ext cx="2236270" cy="40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786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FDC8E-D1D1-71E1-AED8-58F5E9698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1B1DC-0C81-D6E8-BC70-A7B89B8CD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673C84-99DB-D268-721F-2F62D934E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A11B3-828F-4C58-8660-CBFB22D9498C}" type="datetime1">
              <a:rPr lang="en-US" smtClean="0"/>
              <a:t>9/5/2024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B5EB5-FAC4-9AFD-EDE1-1E13FFBC9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Söhne"/>
              </a:rPr>
              <a:t>© 2023 Research In Flight, All Rights Reserved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E1018-3653-CA54-A79C-93F75063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F24D196-70CB-E926-32E6-4F508EDEB2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981" y="446970"/>
            <a:ext cx="2133035" cy="38311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A9386C5-1782-ACCF-1288-7A77FE2A538C}"/>
              </a:ext>
            </a:extLst>
          </p:cNvPr>
          <p:cNvCxnSpPr>
            <a:cxnSpLocks/>
          </p:cNvCxnSpPr>
          <p:nvPr userDrawn="1"/>
        </p:nvCxnSpPr>
        <p:spPr>
          <a:xfrm>
            <a:off x="628650" y="3421856"/>
            <a:ext cx="788193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59280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air + Br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indoor, orange&#10;&#10;Description automatically generated">
            <a:extLst>
              <a:ext uri="{FF2B5EF4-FFF2-40B4-BE49-F238E27FC236}">
                <a16:creationId xmlns:a16="http://schemas.microsoft.com/office/drawing/2014/main" id="{FBB54331-627F-2A52-D18C-C6873324C9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109"/>
          <a:stretch/>
        </p:blipFill>
        <p:spPr>
          <a:xfrm>
            <a:off x="-103352" y="-393406"/>
            <a:ext cx="9350704" cy="4780673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80706EC-C922-43DA-A177-E8615057FC95}"/>
              </a:ext>
            </a:extLst>
          </p:cNvPr>
          <p:cNvSpPr/>
          <p:nvPr userDrawn="1"/>
        </p:nvSpPr>
        <p:spPr bwMode="white">
          <a:xfrm>
            <a:off x="0" y="2194331"/>
            <a:ext cx="9144000" cy="2964504"/>
          </a:xfrm>
          <a:custGeom>
            <a:avLst/>
            <a:gdLst>
              <a:gd name="connsiteX0" fmla="*/ 9144000 w 9144000"/>
              <a:gd name="connsiteY0" fmla="*/ 0 h 2964504"/>
              <a:gd name="connsiteX1" fmla="*/ 9144000 w 9144000"/>
              <a:gd name="connsiteY1" fmla="*/ 1592904 h 2964504"/>
              <a:gd name="connsiteX2" fmla="*/ 9144000 w 9144000"/>
              <a:gd name="connsiteY2" fmla="*/ 2964504 h 2964504"/>
              <a:gd name="connsiteX3" fmla="*/ 0 w 9144000"/>
              <a:gd name="connsiteY3" fmla="*/ 2964504 h 2964504"/>
              <a:gd name="connsiteX4" fmla="*/ 0 w 9144000"/>
              <a:gd name="connsiteY4" fmla="*/ 1592904 h 2964504"/>
              <a:gd name="connsiteX5" fmla="*/ 8287966 w 9144000"/>
              <a:gd name="connsiteY5" fmla="*/ 1592904 h 2964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964504">
                <a:moveTo>
                  <a:pt x="9144000" y="0"/>
                </a:moveTo>
                <a:lnTo>
                  <a:pt x="9144000" y="1592904"/>
                </a:lnTo>
                <a:lnTo>
                  <a:pt x="9144000" y="2964504"/>
                </a:lnTo>
                <a:lnTo>
                  <a:pt x="0" y="2964504"/>
                </a:lnTo>
                <a:lnTo>
                  <a:pt x="0" y="1592904"/>
                </a:lnTo>
                <a:lnTo>
                  <a:pt x="8287966" y="15929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FE7744-A8B0-466D-B301-1EAEE39B74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347913" y="4319588"/>
            <a:ext cx="1263650" cy="298450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 dirty="0"/>
              <a:t>BRAND LOGO</a:t>
            </a:r>
            <a:endParaRPr lang="en-CA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DE239AE-A166-7445-97DE-DC95949F4713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761123" y="4180327"/>
            <a:ext cx="4873720" cy="2979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14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C4048-A3FE-0042-BDFC-5A69E377A09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761895" y="4478338"/>
            <a:ext cx="4262437" cy="2979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rgbClr val="A2AAAD"/>
                </a:solidFill>
              </a:defRPr>
            </a:lvl1pPr>
          </a:lstStyle>
          <a:p>
            <a:pPr lvl="0"/>
            <a:r>
              <a:rPr lang="en-US" dirty="0"/>
              <a:t>Presenter Name / Position Title / Date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9B88F25-CC92-324D-8E03-5D4EF7C6D685}"/>
              </a:ext>
            </a:extLst>
          </p:cNvPr>
          <p:cNvCxnSpPr>
            <a:cxnSpLocks/>
          </p:cNvCxnSpPr>
          <p:nvPr userDrawn="1"/>
        </p:nvCxnSpPr>
        <p:spPr>
          <a:xfrm>
            <a:off x="2164520" y="4147231"/>
            <a:ext cx="0" cy="662152"/>
          </a:xfrm>
          <a:prstGeom prst="line">
            <a:avLst/>
          </a:prstGeom>
          <a:ln w="19050">
            <a:solidFill>
              <a:srgbClr val="A2AA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F26326C-3E1B-B448-AC0A-B475EABF4945}"/>
              </a:ext>
            </a:extLst>
          </p:cNvPr>
          <p:cNvGrpSpPr/>
          <p:nvPr userDrawn="1"/>
        </p:nvGrpSpPr>
        <p:grpSpPr>
          <a:xfrm>
            <a:off x="644860" y="4310212"/>
            <a:ext cx="1370085" cy="281086"/>
            <a:chOff x="3587766" y="2914650"/>
            <a:chExt cx="5014294" cy="1028736"/>
          </a:xfrm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C4B4C02-E6DA-B747-A3EF-E5E2122A9921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9E79F91-8034-0943-8886-63995F8325BB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2F0C7545-907B-204A-9A97-440E361A6161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A389ECDA-030A-D943-8D5B-63CD68CA7FB8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CFE75BF-5492-E647-9219-DFC2B1B09277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0722DE8B-514C-1B4C-8249-A4A720E4C115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EEC83EA5-E448-C349-8164-8B52B55D7181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122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A663024D-A633-7F44-97CE-CA366C47669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7199" y="773580"/>
            <a:ext cx="4210335" cy="257175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>
                <a:solidFill>
                  <a:schemeClr val="tx2"/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/>
            </a:pPr>
            <a:r>
              <a:rPr lang="en-US" dirty="0"/>
              <a:t>Click to Add Subtitle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F6CDE982-4AEE-444C-9930-25E24F5CF5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1243584"/>
            <a:ext cx="8215743" cy="3194169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lnSpc>
                <a:spcPct val="100000"/>
              </a:lnSpc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87DFCD-D6F3-2A48-B56B-5276D91DF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659B78-E55D-9F43-8B69-D294BA80D48A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00C31E40-82C0-7E48-B3DC-A292D42C61B3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3FAB9B9-65C0-764D-B4A5-FCD7A56DA277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4229007-2A12-E344-8A2E-2CE7FB7F4758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2DB1C9C-501C-2B49-905B-73D517DF9595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1FE6B53-B829-744C-9D52-7B9D321C4963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F4FD4B6-0B42-7242-81A9-CA296871A9F4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138C3F5-FFDE-A74E-89E9-63DDFE108229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11021EC-4415-7146-A23F-07BE2C275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0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air + Brand (Title + Sub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indoor, orange&#10;&#10;Description automatically generated">
            <a:extLst>
              <a:ext uri="{FF2B5EF4-FFF2-40B4-BE49-F238E27FC236}">
                <a16:creationId xmlns:a16="http://schemas.microsoft.com/office/drawing/2014/main" id="{C8641166-CF19-8CD0-E1F8-325608CE1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109"/>
          <a:stretch/>
        </p:blipFill>
        <p:spPr>
          <a:xfrm>
            <a:off x="-103352" y="-393406"/>
            <a:ext cx="9350704" cy="4780673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80706EC-C922-43DA-A177-E8615057FC95}"/>
              </a:ext>
            </a:extLst>
          </p:cNvPr>
          <p:cNvSpPr/>
          <p:nvPr userDrawn="1"/>
        </p:nvSpPr>
        <p:spPr bwMode="white">
          <a:xfrm>
            <a:off x="0" y="2191156"/>
            <a:ext cx="9144000" cy="2964504"/>
          </a:xfrm>
          <a:custGeom>
            <a:avLst/>
            <a:gdLst>
              <a:gd name="connsiteX0" fmla="*/ 9144000 w 9144000"/>
              <a:gd name="connsiteY0" fmla="*/ 0 h 2964504"/>
              <a:gd name="connsiteX1" fmla="*/ 9144000 w 9144000"/>
              <a:gd name="connsiteY1" fmla="*/ 1592904 h 2964504"/>
              <a:gd name="connsiteX2" fmla="*/ 9144000 w 9144000"/>
              <a:gd name="connsiteY2" fmla="*/ 2964504 h 2964504"/>
              <a:gd name="connsiteX3" fmla="*/ 0 w 9144000"/>
              <a:gd name="connsiteY3" fmla="*/ 2964504 h 2964504"/>
              <a:gd name="connsiteX4" fmla="*/ 0 w 9144000"/>
              <a:gd name="connsiteY4" fmla="*/ 1592904 h 2964504"/>
              <a:gd name="connsiteX5" fmla="*/ 8287966 w 9144000"/>
              <a:gd name="connsiteY5" fmla="*/ 1592904 h 2964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2964504">
                <a:moveTo>
                  <a:pt x="9144000" y="0"/>
                </a:moveTo>
                <a:lnTo>
                  <a:pt x="9144000" y="1592904"/>
                </a:lnTo>
                <a:lnTo>
                  <a:pt x="9144000" y="2964504"/>
                </a:lnTo>
                <a:lnTo>
                  <a:pt x="0" y="2964504"/>
                </a:lnTo>
                <a:lnTo>
                  <a:pt x="0" y="1592904"/>
                </a:lnTo>
                <a:lnTo>
                  <a:pt x="8287966" y="15929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FE7770DF-9788-4241-BD33-05ACCB4979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1577" y="4027925"/>
            <a:ext cx="4263527" cy="2979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400" b="1" kern="1200" cap="all" baseline="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PRESENTATION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CB5D0060-B5B8-0A49-8959-6FEC714929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61577" y="4387268"/>
            <a:ext cx="4025900" cy="227390"/>
          </a:xfrm>
        </p:spPr>
        <p:txBody>
          <a:bodyPr/>
          <a:lstStyle>
            <a:lvl1pPr marL="0" indent="0">
              <a:buNone/>
              <a:defRPr sz="1200" cap="all" baseline="0">
                <a:solidFill>
                  <a:schemeClr val="bg2"/>
                </a:solidFill>
              </a:defRPr>
            </a:lvl1pPr>
            <a:lvl2pPr marL="342900" indent="0">
              <a:buNone/>
              <a:defRPr sz="1200"/>
            </a:lvl2pPr>
            <a:lvl3pPr marL="228600" indent="0">
              <a:buNone/>
              <a:defRPr sz="1200"/>
            </a:lvl3pPr>
            <a:lvl4pPr marL="457200" indent="0">
              <a:buNone/>
              <a:defRPr sz="1200"/>
            </a:lvl4pPr>
            <a:lvl5pPr marL="685800" indent="0">
              <a:buNone/>
              <a:defRPr sz="1200"/>
            </a:lvl5pPr>
          </a:lstStyle>
          <a:p>
            <a:pPr lvl="0"/>
            <a:r>
              <a:rPr lang="en-US" dirty="0"/>
              <a:t>CLICK TO ADD OPTIONAL PRESENTATION SUBTITLE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17E2435-105A-9E4A-ACF7-D7B34AD090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1577" y="4688580"/>
            <a:ext cx="4262437" cy="2979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>
                <a:solidFill>
                  <a:srgbClr val="A2AAAD"/>
                </a:solidFill>
              </a:defRPr>
            </a:lvl1pPr>
          </a:lstStyle>
          <a:p>
            <a:pPr lvl="0"/>
            <a:r>
              <a:rPr lang="en-US" dirty="0"/>
              <a:t>Presenter Name / Position Title / Date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FE7744-A8B0-466D-B301-1EAEE39B74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347913" y="4319588"/>
            <a:ext cx="1263650" cy="298450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 dirty="0"/>
              <a:t>BRAND LOGO</a:t>
            </a:r>
            <a:endParaRPr lang="en-CA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9B88F25-CC92-324D-8E03-5D4EF7C6D685}"/>
              </a:ext>
            </a:extLst>
          </p:cNvPr>
          <p:cNvCxnSpPr>
            <a:cxnSpLocks/>
          </p:cNvCxnSpPr>
          <p:nvPr userDrawn="1"/>
        </p:nvCxnSpPr>
        <p:spPr>
          <a:xfrm>
            <a:off x="2164520" y="4147231"/>
            <a:ext cx="0" cy="662152"/>
          </a:xfrm>
          <a:prstGeom prst="line">
            <a:avLst/>
          </a:prstGeom>
          <a:ln w="19050">
            <a:solidFill>
              <a:srgbClr val="A2AA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9B8AEB5-700F-D34A-BC42-1AE61D47A67F}"/>
              </a:ext>
            </a:extLst>
          </p:cNvPr>
          <p:cNvGrpSpPr/>
          <p:nvPr userDrawn="1"/>
        </p:nvGrpSpPr>
        <p:grpSpPr>
          <a:xfrm>
            <a:off x="644860" y="4310212"/>
            <a:ext cx="1370085" cy="281086"/>
            <a:chOff x="3587766" y="2914650"/>
            <a:chExt cx="5014294" cy="1028736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036661A-6A68-A949-81B9-6CD3709C40AF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EE202FF1-1526-384A-A7F4-E1697FE2384B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7BB5763-D348-4D4B-83C3-73A42E74CE6C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F335A5E1-A37F-454D-9681-ABACBFB461CE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8E72BD2-1FF9-3C48-B513-3528B7052077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6110B1B-F668-EE40-9FC4-B719033F7CAA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F25C91A4-7D6E-4A4E-B689-A4AC2A2FFC20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46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36B8D7E8-B695-408D-B478-C9B263E712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27963" y="4675693"/>
            <a:ext cx="1173162" cy="298450"/>
          </a:xfrm>
          <a:noFill/>
        </p:spPr>
        <p:txBody>
          <a:bodyPr/>
          <a:lstStyle>
            <a:lvl1pPr marL="0" indent="0">
              <a:buNone/>
              <a:defRPr sz="500"/>
            </a:lvl1pPr>
          </a:lstStyle>
          <a:p>
            <a:endParaRPr lang="en-CA" dirty="0"/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C8BF2C45-8E94-D749-B8CC-EE92827D81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71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303B06-840D-AA43-9B63-F7EDA9BF5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773218"/>
            <a:ext cx="4416533" cy="251921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D27701AE-D3D0-40C3-A722-F54E909760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27963" y="4675693"/>
            <a:ext cx="1173162" cy="298450"/>
          </a:xfrm>
          <a:noFill/>
        </p:spPr>
        <p:txBody>
          <a:bodyPr/>
          <a:lstStyle>
            <a:lvl1pPr marL="0" indent="0">
              <a:buNone/>
              <a:defRPr sz="500"/>
            </a:lvl1pPr>
          </a:lstStyle>
          <a:p>
            <a:endParaRPr lang="en-CA" dirty="0"/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50EFB5A5-96EB-4F4F-9552-AEA3F911EF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79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965C9F-6F8D-0741-B674-7E0CF2F48B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773579"/>
            <a:ext cx="4186238" cy="232065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674E69-85A6-0A41-B18C-64E5DEC9A6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1243584"/>
            <a:ext cx="8215313" cy="3194169"/>
          </a:xfrm>
        </p:spPr>
        <p:txBody>
          <a:bodyPr/>
          <a:lstStyle/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57CDC3-616D-44A0-8DF6-F2497CC70E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27963" y="4675693"/>
            <a:ext cx="1173162" cy="298450"/>
          </a:xfrm>
          <a:noFill/>
        </p:spPr>
        <p:txBody>
          <a:bodyPr/>
          <a:lstStyle>
            <a:lvl1pPr marL="0" indent="0">
              <a:buNone/>
              <a:defRPr sz="500"/>
            </a:lvl1pPr>
          </a:lstStyle>
          <a:p>
            <a:endParaRPr lang="en-CA" dirty="0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594559B-C0B5-2C45-8873-C55A94E3B2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83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0431590-0449-A046-9C6D-6DEF2B8FCE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773218"/>
            <a:ext cx="4416533" cy="251921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A87E55-B49D-A44E-8C1E-D991BE0A3D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1243584"/>
            <a:ext cx="4019266" cy="319416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7991F75-488B-284F-B820-F0896C1A4C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7533" y="1243584"/>
            <a:ext cx="4019266" cy="319416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24FA0C31-9766-448A-9152-0527686EC1C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27963" y="4675693"/>
            <a:ext cx="1173162" cy="298450"/>
          </a:xfrm>
          <a:noFill/>
        </p:spPr>
        <p:txBody>
          <a:bodyPr/>
          <a:lstStyle>
            <a:lvl1pPr marL="0" indent="0">
              <a:buNone/>
              <a:defRPr sz="500"/>
            </a:lvl1pPr>
          </a:lstStyle>
          <a:p>
            <a:endParaRPr lang="en-CA" dirty="0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528C559-F333-D841-AFDF-28979AFBB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48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57C6F93-F29C-7C40-A615-F24FE83957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773218"/>
            <a:ext cx="4416533" cy="251921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9193A71-252C-B940-A5F8-96AB53ED99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1243584"/>
            <a:ext cx="4019266" cy="319416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38C97-362C-834F-B5EE-873E44C056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71393" y="1424904"/>
            <a:ext cx="3701551" cy="280720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869ED57-594F-4FE6-AC7C-17AF5029CE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27963" y="4675693"/>
            <a:ext cx="1173162" cy="298450"/>
          </a:xfrm>
          <a:noFill/>
        </p:spPr>
        <p:txBody>
          <a:bodyPr/>
          <a:lstStyle>
            <a:lvl1pPr marL="0" indent="0">
              <a:buNone/>
              <a:defRPr sz="500"/>
            </a:lvl1pPr>
          </a:lstStyle>
          <a:p>
            <a:endParaRPr lang="en-CA" dirty="0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36602EED-A813-D44B-9910-8818E4C05B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5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BC538DCF-D777-A84F-A89D-BDB4920EB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DDB5769E-E2BE-5D43-8796-1795405CD9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077B751F-33E1-1A4D-820D-4B4D718008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235899"/>
            <a:ext cx="4031788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D52E059E-F2FA-9C45-8D57-070C58F51F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41156" y="1235899"/>
            <a:ext cx="4031788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991EE67-63C7-A04F-9B9E-9A43938EF5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D4054A5-889E-5F40-9AA0-761CB6E9EF01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6ABD9C4-B0BA-A641-8941-89B71025B122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C7F0E80-7B5E-3444-ABDE-8EE3CD563A8F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0CD8680-AE74-E941-A0AC-C9F2FA7F1F43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9E3D186-2891-1047-A68B-D25CAE31EFF6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2B03150-B179-6747-A2AF-A53112E5B88D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B4DB89C8-237A-964F-B36A-C3664989DD44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CFA2CAE-E3B1-9944-B925-7070D276FF07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75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437F8-18CC-B14D-B122-42600333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991EE67-63C7-A04F-9B9E-9A43938EF5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49122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DD23A62-C185-6945-80C8-7766208E2A66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DFA1149-9F55-A141-94FD-A2CFCA3E9657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B64830E6-9EFC-0D42-873E-130D0519A396}"/>
                </a:ext>
              </a:extLst>
            </p:cNvPr>
            <p:cNvSpPr/>
            <p:nvPr/>
          </p:nvSpPr>
          <p:spPr>
            <a:xfrm>
              <a:off x="5056908" y="3086101"/>
              <a:ext cx="718113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1888C80-C423-2D4C-9179-B84DD4031271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6EDE4110-8028-A243-B7A8-B252B518DE89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FE082E0-4B51-EA4F-8C27-93172630AC97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FF1A9AA-26A6-B44C-9790-75E8CC2D57C7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85ECC68-F40E-C14A-8539-F21858485D28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E4081C9F-C2D5-1445-8264-47F069129C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021976"/>
            <a:ext cx="4031788" cy="3393851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578AF491-38EB-4946-8C89-B7220DC2A6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41156" y="1021976"/>
            <a:ext cx="4031788" cy="3393851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098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2EF72-68A7-AB40-8EF3-50CFAFC52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C2EB707-EA19-0B42-8997-881009428A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773218"/>
            <a:ext cx="4416533" cy="251921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None/>
              <a:tabLst>
                <a:tab pos="457200" algn="l"/>
                <a:tab pos="685800" algn="l"/>
                <a:tab pos="914400" algn="l"/>
                <a:tab pos="1143000" algn="l"/>
              </a:tabLst>
              <a:defRPr baseline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C56639-CEE1-DE4A-BFE9-CDFCB01F0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243584"/>
            <a:ext cx="2721662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88153D8-FD9B-7F42-B39C-2E09445B9F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72480" y="1243584"/>
            <a:ext cx="2721662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0175344-7508-264B-B0DE-B2F07ECBBA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0850" y="1243584"/>
            <a:ext cx="2721662" cy="3179928"/>
          </a:xfrm>
          <a:prstGeom prst="rect">
            <a:avLst/>
          </a:prstGeom>
        </p:spPr>
        <p:txBody>
          <a:bodyPr/>
          <a:lstStyle>
            <a:lvl1pPr marL="28575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1pPr>
            <a:lvl2pPr marL="4572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2pPr>
            <a:lvl3pPr marL="6858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3pPr>
            <a:lvl4pPr marL="9144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4pPr>
            <a:lvl5pPr marL="1143000" indent="-228600"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B1D4B4-AFD9-814F-A73A-007B07B425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766C22F-9089-2B45-9996-13E397D5C172}"/>
              </a:ext>
            </a:extLst>
          </p:cNvPr>
          <p:cNvGrpSpPr/>
          <p:nvPr userDrawn="1"/>
        </p:nvGrpSpPr>
        <p:grpSpPr>
          <a:xfrm>
            <a:off x="7773406" y="4735113"/>
            <a:ext cx="913394" cy="187391"/>
            <a:chOff x="3587766" y="2914650"/>
            <a:chExt cx="5014294" cy="1028736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D7B608D-C03C-B841-8A14-AB6849798A4A}"/>
                </a:ext>
              </a:extLst>
            </p:cNvPr>
            <p:cNvSpPr/>
            <p:nvPr/>
          </p:nvSpPr>
          <p:spPr>
            <a:xfrm>
              <a:off x="3587766" y="2914650"/>
              <a:ext cx="1172608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D2BE421-1B5B-FB41-96BE-D4B069BC00A3}"/>
                </a:ext>
              </a:extLst>
            </p:cNvPr>
            <p:cNvSpPr/>
            <p:nvPr/>
          </p:nvSpPr>
          <p:spPr>
            <a:xfrm>
              <a:off x="5056908" y="3086101"/>
              <a:ext cx="718113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1D8897AD-68E9-574C-940E-6DC98E66C2D5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2AFD8C4-3D48-4648-A13C-0D775E749F1E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8A97712-7EF1-764B-8543-77DD57AD0420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13FAA43-EF89-0946-93FB-8D7402C8ACE5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7AEEFF4-E7C5-7D41-8D87-6DEFB9EB5E5D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66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6D1E997-81AB-8E4E-BBF7-FA22D2B39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0889AF2-A0F6-8043-A6E7-8C46E3630B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958468"/>
            <a:ext cx="8215744" cy="34711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4645152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0F33CB-82FA-4AE8-A34E-F4B9D0E18BBE}"/>
              </a:ext>
            </a:extLst>
          </p:cNvPr>
          <p:cNvSpPr txBox="1">
            <a:spLocks/>
          </p:cNvSpPr>
          <p:nvPr userDrawn="1"/>
        </p:nvSpPr>
        <p:spPr>
          <a:xfrm>
            <a:off x="4979893" y="244396"/>
            <a:ext cx="3800007" cy="15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>
                <a:solidFill>
                  <a:srgbClr val="898989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</a:t>
            </a:r>
            <a:r>
              <a:rPr lang="en-US" sz="600" kern="1200" dirty="0">
                <a:solidFill>
                  <a:srgbClr val="898989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Altair Engineering Inc. Proprietary and Confidential. All rights reserved.</a:t>
            </a:r>
          </a:p>
          <a:p>
            <a:pPr algn="r"/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71570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94" r:id="rId2"/>
    <p:sldLayoutId id="2147483796" r:id="rId3"/>
    <p:sldLayoutId id="2147483782" r:id="rId4"/>
    <p:sldLayoutId id="2147483781" r:id="rId5"/>
    <p:sldLayoutId id="2147483790" r:id="rId6"/>
    <p:sldLayoutId id="2147483735" r:id="rId7"/>
    <p:sldLayoutId id="2147483789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36" r:id="rId15"/>
    <p:sldLayoutId id="2147483769" r:id="rId16"/>
    <p:sldLayoutId id="2147483765" r:id="rId17"/>
    <p:sldLayoutId id="2147483766" r:id="rId18"/>
    <p:sldLayoutId id="2147483767" r:id="rId19"/>
    <p:sldLayoutId id="2147483768" r:id="rId20"/>
    <p:sldLayoutId id="2147483764" r:id="rId21"/>
    <p:sldLayoutId id="2147483762" r:id="rId22"/>
    <p:sldLayoutId id="2147483763" r:id="rId23"/>
    <p:sldLayoutId id="2147483753" r:id="rId24"/>
    <p:sldLayoutId id="2147483747" r:id="rId25"/>
    <p:sldLayoutId id="2147483751" r:id="rId26"/>
    <p:sldLayoutId id="2147483795" r:id="rId27"/>
    <p:sldLayoutId id="2147483797" r:id="rId28"/>
    <p:sldLayoutId id="2147483799" r:id="rId29"/>
    <p:sldLayoutId id="2147483800" r:id="rId30"/>
    <p:sldLayoutId id="2147483801" r:id="rId31"/>
    <p:sldLayoutId id="2147483802" r:id="rId32"/>
    <p:sldLayoutId id="2147483805" r:id="rId33"/>
    <p:sldLayoutId id="2147483803" r:id="rId34"/>
    <p:sldLayoutId id="2147483804" r:id="rId35"/>
    <p:sldLayoutId id="2147483806" r:id="rId36"/>
    <p:sldLayoutId id="2147483807" r:id="rId37"/>
    <p:sldLayoutId id="2147483808" r:id="rId38"/>
    <p:sldLayoutId id="2147483809" r:id="rId39"/>
    <p:sldLayoutId id="2147483810" r:id="rId40"/>
    <p:sldLayoutId id="2147483811" r:id="rId41"/>
    <p:sldLayoutId id="2147483812" r:id="rId42"/>
    <p:sldLayoutId id="2147483748" r:id="rId43"/>
    <p:sldLayoutId id="2147483754" r:id="rId44"/>
    <p:sldLayoutId id="2147483755" r:id="rId45"/>
    <p:sldLayoutId id="2147483756" r:id="rId46"/>
    <p:sldLayoutId id="2147483690" r:id="rId47"/>
    <p:sldLayoutId id="2147483691" r:id="rId48"/>
    <p:sldLayoutId id="2147483757" r:id="rId49"/>
    <p:sldLayoutId id="2147483758" r:id="rId50"/>
    <p:sldLayoutId id="2147483752" r:id="rId51"/>
    <p:sldLayoutId id="2147483759" r:id="rId52"/>
    <p:sldLayoutId id="2147483760" r:id="rId53"/>
    <p:sldLayoutId id="2147483761" r:id="rId54"/>
    <p:sldLayoutId id="2147483813" r:id="rId55"/>
    <p:sldLayoutId id="2147483791" r:id="rId56"/>
    <p:sldLayoutId id="2147483814" r:id="rId57"/>
    <p:sldLayoutId id="2147483815" r:id="rId5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bg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tabLst>
          <a:tab pos="457200" algn="l"/>
          <a:tab pos="685800" algn="l"/>
          <a:tab pos="914400" algn="l"/>
          <a:tab pos="1143000" algn="l"/>
        </a:tabLst>
        <a:defRPr sz="1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572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tabLst>
          <a:tab pos="457200" algn="l"/>
          <a:tab pos="685800" algn="l"/>
          <a:tab pos="914400" algn="l"/>
          <a:tab pos="1143000" algn="l"/>
        </a:tabLst>
        <a:defRPr sz="1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6858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tabLst>
          <a:tab pos="457200" algn="l"/>
          <a:tab pos="685800" algn="l"/>
          <a:tab pos="914400" algn="l"/>
          <a:tab pos="1143000" algn="l"/>
        </a:tabLst>
        <a:defRPr sz="1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9144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tabLst>
          <a:tab pos="457200" algn="l"/>
          <a:tab pos="685800" algn="l"/>
          <a:tab pos="914400" algn="l"/>
          <a:tab pos="1143000" algn="l"/>
        </a:tabLst>
        <a:defRPr sz="14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11430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tabLst>
          <a:tab pos="457200" algn="l"/>
          <a:tab pos="685800" algn="l"/>
          <a:tab pos="914400" algn="l"/>
          <a:tab pos="1143000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15744" cy="2986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60120"/>
            <a:ext cx="8215744" cy="34711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8EB4EE-6CC1-43E0-B6C7-FE3780012140}"/>
              </a:ext>
            </a:extLst>
          </p:cNvPr>
          <p:cNvSpPr txBox="1">
            <a:spLocks/>
          </p:cNvSpPr>
          <p:nvPr userDrawn="1"/>
        </p:nvSpPr>
        <p:spPr>
          <a:xfrm>
            <a:off x="4979893" y="244396"/>
            <a:ext cx="3800007" cy="156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dirty="0">
                <a:solidFill>
                  <a:srgbClr val="898989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</a:t>
            </a:r>
            <a:r>
              <a:rPr lang="en-US" sz="600" kern="1200" dirty="0">
                <a:solidFill>
                  <a:srgbClr val="898989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Altair Engineering Inc. Proprietary and Confidential. All rights reserved.</a:t>
            </a:r>
          </a:p>
          <a:p>
            <a:pPr algn="r"/>
            <a:endParaRPr lang="en-US" sz="600" dirty="0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F50C68AB-747B-D04C-A711-414DA85FAF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4649122"/>
            <a:ext cx="2057400" cy="273844"/>
          </a:xfrm>
          <a:prstGeom prst="rect">
            <a:avLst/>
          </a:prstGeom>
        </p:spPr>
        <p:txBody>
          <a:bodyPr anchor="ctr"/>
          <a:lstStyle>
            <a:lvl1pPr>
              <a:defRPr sz="1000">
                <a:solidFill>
                  <a:srgbClr val="A2AAAD"/>
                </a:solidFill>
              </a:defRPr>
            </a:lvl1pPr>
          </a:lstStyle>
          <a:p>
            <a:fld id="{C51B5984-C094-0A42-BFB6-9F57449A122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2C2D8AB-1D95-4A76-90AC-8C6FEA467C3B}"/>
              </a:ext>
            </a:extLst>
          </p:cNvPr>
          <p:cNvCxnSpPr>
            <a:cxnSpLocks/>
          </p:cNvCxnSpPr>
          <p:nvPr userDrawn="1"/>
        </p:nvCxnSpPr>
        <p:spPr>
          <a:xfrm>
            <a:off x="7708177" y="4651413"/>
            <a:ext cx="0" cy="354792"/>
          </a:xfrm>
          <a:prstGeom prst="line">
            <a:avLst/>
          </a:prstGeom>
          <a:ln w="19050">
            <a:solidFill>
              <a:srgbClr val="A2AA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7C5F75E-84B6-2B45-8254-D72D0A0A6562}"/>
              </a:ext>
            </a:extLst>
          </p:cNvPr>
          <p:cNvGrpSpPr/>
          <p:nvPr userDrawn="1"/>
        </p:nvGrpSpPr>
        <p:grpSpPr>
          <a:xfrm>
            <a:off x="6615546" y="4735113"/>
            <a:ext cx="913394" cy="187391"/>
            <a:chOff x="3587766" y="2914650"/>
            <a:chExt cx="5014294" cy="1028736"/>
          </a:xfrm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796E67DC-0582-BC4A-94BE-DDBB5B098AC2}"/>
                </a:ext>
              </a:extLst>
            </p:cNvPr>
            <p:cNvSpPr/>
            <p:nvPr/>
          </p:nvSpPr>
          <p:spPr>
            <a:xfrm>
              <a:off x="3587766" y="2914650"/>
              <a:ext cx="1172609" cy="1028736"/>
            </a:xfrm>
            <a:custGeom>
              <a:avLst/>
              <a:gdLst>
                <a:gd name="connsiteX0" fmla="*/ 1158348 w 1172609"/>
                <a:gd name="connsiteY0" fmla="*/ 757619 h 1028736"/>
                <a:gd name="connsiteX1" fmla="*/ 742369 w 1172609"/>
                <a:gd name="connsiteY1" fmla="*/ 36957 h 1028736"/>
                <a:gd name="connsiteX2" fmla="*/ 693917 w 1172609"/>
                <a:gd name="connsiteY2" fmla="*/ 0 h 1028736"/>
                <a:gd name="connsiteX3" fmla="*/ 478693 w 1172609"/>
                <a:gd name="connsiteY3" fmla="*/ 0 h 1028736"/>
                <a:gd name="connsiteX4" fmla="*/ 430051 w 1172609"/>
                <a:gd name="connsiteY4" fmla="*/ 36957 h 1028736"/>
                <a:gd name="connsiteX5" fmla="*/ 14358 w 1172609"/>
                <a:gd name="connsiteY5" fmla="*/ 757619 h 1028736"/>
                <a:gd name="connsiteX6" fmla="*/ 6742 w 1172609"/>
                <a:gd name="connsiteY6" fmla="*/ 818293 h 1028736"/>
                <a:gd name="connsiteX7" fmla="*/ 114116 w 1172609"/>
                <a:gd name="connsiteY7" fmla="*/ 1003649 h 1028736"/>
                <a:gd name="connsiteX8" fmla="*/ 170278 w 1172609"/>
                <a:gd name="connsiteY8" fmla="*/ 1027176 h 1028736"/>
                <a:gd name="connsiteX9" fmla="*/ 1002142 w 1172609"/>
                <a:gd name="connsiteY9" fmla="*/ 1027176 h 1028736"/>
                <a:gd name="connsiteX10" fmla="*/ 1058304 w 1172609"/>
                <a:gd name="connsiteY10" fmla="*/ 1003649 h 1028736"/>
                <a:gd name="connsiteX11" fmla="*/ 1165773 w 1172609"/>
                <a:gd name="connsiteY11" fmla="*/ 818293 h 1028736"/>
                <a:gd name="connsiteX12" fmla="*/ 1158348 w 1172609"/>
                <a:gd name="connsiteY12" fmla="*/ 757619 h 1028736"/>
                <a:gd name="connsiteX13" fmla="*/ 920374 w 1172609"/>
                <a:gd name="connsiteY13" fmla="*/ 912971 h 1028736"/>
                <a:gd name="connsiteX14" fmla="*/ 163710 w 1172609"/>
                <a:gd name="connsiteY14" fmla="*/ 752475 h 1028736"/>
                <a:gd name="connsiteX15" fmla="*/ 158816 w 1172609"/>
                <a:gd name="connsiteY15" fmla="*/ 744894 h 1028736"/>
                <a:gd name="connsiteX16" fmla="*/ 160283 w 1172609"/>
                <a:gd name="connsiteY16" fmla="*/ 741998 h 1028736"/>
                <a:gd name="connsiteX17" fmla="*/ 677925 w 1172609"/>
                <a:gd name="connsiteY17" fmla="*/ 166402 h 1028736"/>
                <a:gd name="connsiteX18" fmla="*/ 686936 w 1172609"/>
                <a:gd name="connsiteY18" fmla="*/ 165998 h 1028736"/>
                <a:gd name="connsiteX19" fmla="*/ 688682 w 1172609"/>
                <a:gd name="connsiteY19" fmla="*/ 168688 h 1028736"/>
                <a:gd name="connsiteX20" fmla="*/ 927703 w 1172609"/>
                <a:gd name="connsiteY20" fmla="*/ 904875 h 1028736"/>
                <a:gd name="connsiteX21" fmla="*/ 923691 w 1172609"/>
                <a:gd name="connsiteY21" fmla="*/ 912807 h 1028736"/>
                <a:gd name="connsiteX22" fmla="*/ 920374 w 1172609"/>
                <a:gd name="connsiteY22" fmla="*/ 912971 h 102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72609" h="1028736">
                  <a:moveTo>
                    <a:pt x="1158348" y="757619"/>
                  </a:moveTo>
                  <a:cubicBezTo>
                    <a:pt x="963659" y="554464"/>
                    <a:pt x="820945" y="307219"/>
                    <a:pt x="742369" y="36957"/>
                  </a:cubicBezTo>
                  <a:cubicBezTo>
                    <a:pt x="736258" y="15207"/>
                    <a:pt x="716495" y="133"/>
                    <a:pt x="693917" y="0"/>
                  </a:cubicBezTo>
                  <a:lnTo>
                    <a:pt x="478693" y="0"/>
                  </a:lnTo>
                  <a:cubicBezTo>
                    <a:pt x="456066" y="113"/>
                    <a:pt x="436238" y="15178"/>
                    <a:pt x="430051" y="36957"/>
                  </a:cubicBezTo>
                  <a:cubicBezTo>
                    <a:pt x="351565" y="307194"/>
                    <a:pt x="208949" y="554438"/>
                    <a:pt x="14358" y="757619"/>
                  </a:cubicBezTo>
                  <a:cubicBezTo>
                    <a:pt x="-1434" y="773874"/>
                    <a:pt x="-4542" y="798635"/>
                    <a:pt x="6742" y="818293"/>
                  </a:cubicBezTo>
                  <a:lnTo>
                    <a:pt x="114116" y="1003649"/>
                  </a:lnTo>
                  <a:cubicBezTo>
                    <a:pt x="125532" y="1023109"/>
                    <a:pt x="148413" y="1032694"/>
                    <a:pt x="170278" y="1027176"/>
                  </a:cubicBezTo>
                  <a:cubicBezTo>
                    <a:pt x="443533" y="960248"/>
                    <a:pt x="728887" y="960248"/>
                    <a:pt x="1002142" y="1027176"/>
                  </a:cubicBezTo>
                  <a:cubicBezTo>
                    <a:pt x="1024010" y="1032727"/>
                    <a:pt x="1046910" y="1023134"/>
                    <a:pt x="1058304" y="1003649"/>
                  </a:cubicBezTo>
                  <a:lnTo>
                    <a:pt x="1165773" y="818293"/>
                  </a:lnTo>
                  <a:cubicBezTo>
                    <a:pt x="1177140" y="798683"/>
                    <a:pt x="1174108" y="773905"/>
                    <a:pt x="1158348" y="757619"/>
                  </a:cubicBezTo>
                  <a:close/>
                  <a:moveTo>
                    <a:pt x="920374" y="912971"/>
                  </a:moveTo>
                  <a:lnTo>
                    <a:pt x="163710" y="752475"/>
                  </a:lnTo>
                  <a:cubicBezTo>
                    <a:pt x="160267" y="751734"/>
                    <a:pt x="158076" y="748340"/>
                    <a:pt x="158816" y="744894"/>
                  </a:cubicBezTo>
                  <a:cubicBezTo>
                    <a:pt x="159048" y="743818"/>
                    <a:pt x="159553" y="742820"/>
                    <a:pt x="160283" y="741998"/>
                  </a:cubicBezTo>
                  <a:lnTo>
                    <a:pt x="677925" y="166402"/>
                  </a:lnTo>
                  <a:cubicBezTo>
                    <a:pt x="680302" y="163801"/>
                    <a:pt x="684336" y="163620"/>
                    <a:pt x="686936" y="165998"/>
                  </a:cubicBezTo>
                  <a:cubicBezTo>
                    <a:pt x="687737" y="166732"/>
                    <a:pt x="688338" y="167657"/>
                    <a:pt x="688682" y="168688"/>
                  </a:cubicBezTo>
                  <a:lnTo>
                    <a:pt x="927703" y="904875"/>
                  </a:lnTo>
                  <a:cubicBezTo>
                    <a:pt x="928784" y="908174"/>
                    <a:pt x="926988" y="911726"/>
                    <a:pt x="923691" y="912807"/>
                  </a:cubicBezTo>
                  <a:cubicBezTo>
                    <a:pt x="922620" y="913159"/>
                    <a:pt x="921474" y="913215"/>
                    <a:pt x="920374" y="912971"/>
                  </a:cubicBezTo>
                  <a:close/>
                </a:path>
              </a:pathLst>
            </a:custGeom>
            <a:solidFill>
              <a:srgbClr val="FA461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6EFBB40-5FDC-D549-A717-8D15465F1D52}"/>
                </a:ext>
              </a:extLst>
            </p:cNvPr>
            <p:cNvSpPr/>
            <p:nvPr/>
          </p:nvSpPr>
          <p:spPr>
            <a:xfrm>
              <a:off x="5056908" y="3086100"/>
              <a:ext cx="718111" cy="685800"/>
            </a:xfrm>
            <a:custGeom>
              <a:avLst/>
              <a:gdLst>
                <a:gd name="connsiteX0" fmla="*/ 299467 w 718111"/>
                <a:gd name="connsiteY0" fmla="*/ 0 h 685800"/>
                <a:gd name="connsiteX1" fmla="*/ 0 w 718111"/>
                <a:gd name="connsiteY1" fmla="*/ 685800 h 685800"/>
                <a:gd name="connsiteX2" fmla="*/ 139453 w 718111"/>
                <a:gd name="connsiteY2" fmla="*/ 685800 h 685800"/>
                <a:gd name="connsiteX3" fmla="*/ 207609 w 718111"/>
                <a:gd name="connsiteY3" fmla="*/ 525780 h 685800"/>
                <a:gd name="connsiteX4" fmla="*/ 508694 w 718111"/>
                <a:gd name="connsiteY4" fmla="*/ 525780 h 685800"/>
                <a:gd name="connsiteX5" fmla="*/ 575327 w 718111"/>
                <a:gd name="connsiteY5" fmla="*/ 685800 h 685800"/>
                <a:gd name="connsiteX6" fmla="*/ 718111 w 718111"/>
                <a:gd name="connsiteY6" fmla="*/ 685800 h 685800"/>
                <a:gd name="connsiteX7" fmla="*/ 419311 w 718111"/>
                <a:gd name="connsiteY7" fmla="*/ 0 h 685800"/>
                <a:gd name="connsiteX8" fmla="*/ 257774 w 718111"/>
                <a:gd name="connsiteY8" fmla="*/ 404241 h 685800"/>
                <a:gd name="connsiteX9" fmla="*/ 357533 w 718111"/>
                <a:gd name="connsiteY9" fmla="*/ 171450 h 685800"/>
                <a:gd name="connsiteX10" fmla="*/ 458053 w 718111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111" h="685800">
                  <a:moveTo>
                    <a:pt x="299467" y="0"/>
                  </a:moveTo>
                  <a:lnTo>
                    <a:pt x="0" y="685800"/>
                  </a:lnTo>
                  <a:lnTo>
                    <a:pt x="139453" y="685800"/>
                  </a:lnTo>
                  <a:lnTo>
                    <a:pt x="207609" y="525780"/>
                  </a:lnTo>
                  <a:lnTo>
                    <a:pt x="508694" y="525780"/>
                  </a:lnTo>
                  <a:lnTo>
                    <a:pt x="575327" y="685800"/>
                  </a:lnTo>
                  <a:lnTo>
                    <a:pt x="718111" y="685800"/>
                  </a:lnTo>
                  <a:lnTo>
                    <a:pt x="419311" y="0"/>
                  </a:lnTo>
                  <a:close/>
                  <a:moveTo>
                    <a:pt x="257774" y="404241"/>
                  </a:moveTo>
                  <a:lnTo>
                    <a:pt x="357533" y="171450"/>
                  </a:lnTo>
                  <a:lnTo>
                    <a:pt x="45805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45FC0C5-6DD4-F147-B1D0-86B6E6008A50}"/>
                </a:ext>
              </a:extLst>
            </p:cNvPr>
            <p:cNvSpPr/>
            <p:nvPr/>
          </p:nvSpPr>
          <p:spPr>
            <a:xfrm>
              <a:off x="5878396" y="3090862"/>
              <a:ext cx="482897" cy="681037"/>
            </a:xfrm>
            <a:custGeom>
              <a:avLst/>
              <a:gdLst>
                <a:gd name="connsiteX0" fmla="*/ 134693 w 482897"/>
                <a:gd name="connsiteY0" fmla="*/ 0 h 681037"/>
                <a:gd name="connsiteX1" fmla="*/ 0 w 482897"/>
                <a:gd name="connsiteY1" fmla="*/ 0 h 681037"/>
                <a:gd name="connsiteX2" fmla="*/ 0 w 482897"/>
                <a:gd name="connsiteY2" fmla="*/ 681038 h 681037"/>
                <a:gd name="connsiteX3" fmla="*/ 482898 w 482897"/>
                <a:gd name="connsiteY3" fmla="*/ 681038 h 681037"/>
                <a:gd name="connsiteX4" fmla="*/ 482898 w 482897"/>
                <a:gd name="connsiteY4" fmla="*/ 556736 h 681037"/>
                <a:gd name="connsiteX5" fmla="*/ 134693 w 482897"/>
                <a:gd name="connsiteY5" fmla="*/ 556736 h 681037"/>
                <a:gd name="connsiteX6" fmla="*/ 134693 w 482897"/>
                <a:gd name="connsiteY6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2897" h="681037">
                  <a:moveTo>
                    <a:pt x="134693" y="0"/>
                  </a:moveTo>
                  <a:lnTo>
                    <a:pt x="0" y="0"/>
                  </a:lnTo>
                  <a:lnTo>
                    <a:pt x="0" y="681038"/>
                  </a:lnTo>
                  <a:lnTo>
                    <a:pt x="482898" y="681038"/>
                  </a:lnTo>
                  <a:lnTo>
                    <a:pt x="482898" y="556736"/>
                  </a:lnTo>
                  <a:lnTo>
                    <a:pt x="134693" y="556736"/>
                  </a:lnTo>
                  <a:lnTo>
                    <a:pt x="134693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0093769-B98F-3C4A-97E2-2DE9F9521A89}"/>
                </a:ext>
              </a:extLst>
            </p:cNvPr>
            <p:cNvSpPr/>
            <p:nvPr/>
          </p:nvSpPr>
          <p:spPr>
            <a:xfrm>
              <a:off x="6857041" y="3086100"/>
              <a:ext cx="718492" cy="685800"/>
            </a:xfrm>
            <a:custGeom>
              <a:avLst/>
              <a:gdLst>
                <a:gd name="connsiteX0" fmla="*/ 299467 w 718492"/>
                <a:gd name="connsiteY0" fmla="*/ 0 h 685800"/>
                <a:gd name="connsiteX1" fmla="*/ 0 w 718492"/>
                <a:gd name="connsiteY1" fmla="*/ 685800 h 685800"/>
                <a:gd name="connsiteX2" fmla="*/ 139263 w 718492"/>
                <a:gd name="connsiteY2" fmla="*/ 685800 h 685800"/>
                <a:gd name="connsiteX3" fmla="*/ 207419 w 718492"/>
                <a:gd name="connsiteY3" fmla="*/ 525780 h 685800"/>
                <a:gd name="connsiteX4" fmla="*/ 508504 w 718492"/>
                <a:gd name="connsiteY4" fmla="*/ 525780 h 685800"/>
                <a:gd name="connsiteX5" fmla="*/ 575708 w 718492"/>
                <a:gd name="connsiteY5" fmla="*/ 685800 h 685800"/>
                <a:gd name="connsiteX6" fmla="*/ 718492 w 718492"/>
                <a:gd name="connsiteY6" fmla="*/ 685800 h 685800"/>
                <a:gd name="connsiteX7" fmla="*/ 419311 w 718492"/>
                <a:gd name="connsiteY7" fmla="*/ 0 h 685800"/>
                <a:gd name="connsiteX8" fmla="*/ 257869 w 718492"/>
                <a:gd name="connsiteY8" fmla="*/ 404241 h 685800"/>
                <a:gd name="connsiteX9" fmla="*/ 357342 w 718492"/>
                <a:gd name="connsiteY9" fmla="*/ 171450 h 685800"/>
                <a:gd name="connsiteX10" fmla="*/ 457863 w 718492"/>
                <a:gd name="connsiteY10" fmla="*/ 40414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18492" h="685800">
                  <a:moveTo>
                    <a:pt x="299467" y="0"/>
                  </a:moveTo>
                  <a:lnTo>
                    <a:pt x="0" y="685800"/>
                  </a:lnTo>
                  <a:lnTo>
                    <a:pt x="139263" y="685800"/>
                  </a:lnTo>
                  <a:lnTo>
                    <a:pt x="207419" y="525780"/>
                  </a:lnTo>
                  <a:lnTo>
                    <a:pt x="508504" y="525780"/>
                  </a:lnTo>
                  <a:lnTo>
                    <a:pt x="575708" y="685800"/>
                  </a:lnTo>
                  <a:lnTo>
                    <a:pt x="718492" y="685800"/>
                  </a:lnTo>
                  <a:lnTo>
                    <a:pt x="419311" y="0"/>
                  </a:lnTo>
                  <a:close/>
                  <a:moveTo>
                    <a:pt x="257869" y="404241"/>
                  </a:moveTo>
                  <a:lnTo>
                    <a:pt x="357342" y="171450"/>
                  </a:lnTo>
                  <a:lnTo>
                    <a:pt x="457863" y="404146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17CEA75-C4FC-2146-AF34-8C47E6007F4E}"/>
                </a:ext>
              </a:extLst>
            </p:cNvPr>
            <p:cNvSpPr/>
            <p:nvPr/>
          </p:nvSpPr>
          <p:spPr>
            <a:xfrm>
              <a:off x="7688143" y="3090862"/>
              <a:ext cx="134693" cy="681037"/>
            </a:xfrm>
            <a:custGeom>
              <a:avLst/>
              <a:gdLst>
                <a:gd name="connsiteX0" fmla="*/ 0 w 134693"/>
                <a:gd name="connsiteY0" fmla="*/ 0 h 681037"/>
                <a:gd name="connsiteX1" fmla="*/ 134694 w 134693"/>
                <a:gd name="connsiteY1" fmla="*/ 0 h 681037"/>
                <a:gd name="connsiteX2" fmla="*/ 134694 w 134693"/>
                <a:gd name="connsiteY2" fmla="*/ 681038 h 681037"/>
                <a:gd name="connsiteX3" fmla="*/ 0 w 134693"/>
                <a:gd name="connsiteY3" fmla="*/ 681038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693" h="681037">
                  <a:moveTo>
                    <a:pt x="0" y="0"/>
                  </a:moveTo>
                  <a:lnTo>
                    <a:pt x="134694" y="0"/>
                  </a:lnTo>
                  <a:lnTo>
                    <a:pt x="134694" y="681038"/>
                  </a:lnTo>
                  <a:lnTo>
                    <a:pt x="0" y="681038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1BD7DF71-75F6-3148-9B3C-4C419E8E9584}"/>
                </a:ext>
              </a:extLst>
            </p:cNvPr>
            <p:cNvSpPr/>
            <p:nvPr/>
          </p:nvSpPr>
          <p:spPr>
            <a:xfrm>
              <a:off x="8012740" y="3091148"/>
              <a:ext cx="589320" cy="680751"/>
            </a:xfrm>
            <a:custGeom>
              <a:avLst/>
              <a:gdLst>
                <a:gd name="connsiteX0" fmla="*/ 407507 w 589320"/>
                <a:gd name="connsiteY0" fmla="*/ 425768 h 680751"/>
                <a:gd name="connsiteX1" fmla="*/ 559811 w 589320"/>
                <a:gd name="connsiteY1" fmla="*/ 219075 h 680751"/>
                <a:gd name="connsiteX2" fmla="*/ 304607 w 589320"/>
                <a:gd name="connsiteY2" fmla="*/ 0 h 680751"/>
                <a:gd name="connsiteX3" fmla="*/ 0 w 589320"/>
                <a:gd name="connsiteY3" fmla="*/ 0 h 680751"/>
                <a:gd name="connsiteX4" fmla="*/ 0 w 589320"/>
                <a:gd name="connsiteY4" fmla="*/ 680752 h 680751"/>
                <a:gd name="connsiteX5" fmla="*/ 134503 w 589320"/>
                <a:gd name="connsiteY5" fmla="*/ 680752 h 680751"/>
                <a:gd name="connsiteX6" fmla="*/ 134503 w 589320"/>
                <a:gd name="connsiteY6" fmla="*/ 449771 h 680751"/>
                <a:gd name="connsiteX7" fmla="*/ 266341 w 589320"/>
                <a:gd name="connsiteY7" fmla="*/ 449771 h 680751"/>
                <a:gd name="connsiteX8" fmla="*/ 429591 w 589320"/>
                <a:gd name="connsiteY8" fmla="*/ 680752 h 680751"/>
                <a:gd name="connsiteX9" fmla="*/ 589320 w 589320"/>
                <a:gd name="connsiteY9" fmla="*/ 680752 h 680751"/>
                <a:gd name="connsiteX10" fmla="*/ 134503 w 589320"/>
                <a:gd name="connsiteY10" fmla="*/ 124015 h 680751"/>
                <a:gd name="connsiteX11" fmla="*/ 294803 w 589320"/>
                <a:gd name="connsiteY11" fmla="*/ 124015 h 680751"/>
                <a:gd name="connsiteX12" fmla="*/ 422833 w 589320"/>
                <a:gd name="connsiteY12" fmla="*/ 225647 h 680751"/>
                <a:gd name="connsiteX13" fmla="*/ 296326 w 589320"/>
                <a:gd name="connsiteY13" fmla="*/ 328327 h 680751"/>
                <a:gd name="connsiteX14" fmla="*/ 134503 w 589320"/>
                <a:gd name="connsiteY14" fmla="*/ 328327 h 6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9320" h="680751">
                  <a:moveTo>
                    <a:pt x="407507" y="425768"/>
                  </a:moveTo>
                  <a:cubicBezTo>
                    <a:pt x="504506" y="394430"/>
                    <a:pt x="559811" y="319754"/>
                    <a:pt x="559811" y="219075"/>
                  </a:cubicBezTo>
                  <a:cubicBezTo>
                    <a:pt x="559811" y="83725"/>
                    <a:pt x="462051" y="0"/>
                    <a:pt x="304607" y="0"/>
                  </a:cubicBezTo>
                  <a:lnTo>
                    <a:pt x="0" y="0"/>
                  </a:lnTo>
                  <a:lnTo>
                    <a:pt x="0" y="680752"/>
                  </a:lnTo>
                  <a:lnTo>
                    <a:pt x="134503" y="680752"/>
                  </a:lnTo>
                  <a:lnTo>
                    <a:pt x="134503" y="449771"/>
                  </a:lnTo>
                  <a:lnTo>
                    <a:pt x="266341" y="449771"/>
                  </a:lnTo>
                  <a:lnTo>
                    <a:pt x="429591" y="680752"/>
                  </a:lnTo>
                  <a:lnTo>
                    <a:pt x="589320" y="680752"/>
                  </a:lnTo>
                  <a:close/>
                  <a:moveTo>
                    <a:pt x="134503" y="124015"/>
                  </a:moveTo>
                  <a:lnTo>
                    <a:pt x="294803" y="124015"/>
                  </a:lnTo>
                  <a:cubicBezTo>
                    <a:pt x="377332" y="124015"/>
                    <a:pt x="422833" y="160115"/>
                    <a:pt x="422833" y="225647"/>
                  </a:cubicBezTo>
                  <a:cubicBezTo>
                    <a:pt x="423214" y="288893"/>
                    <a:pt x="374476" y="328327"/>
                    <a:pt x="296326" y="328327"/>
                  </a:cubicBezTo>
                  <a:lnTo>
                    <a:pt x="134503" y="328327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AF8D7A4B-0ED5-9544-849B-25FF86A16760}"/>
                </a:ext>
              </a:extLst>
            </p:cNvPr>
            <p:cNvSpPr/>
            <p:nvPr/>
          </p:nvSpPr>
          <p:spPr>
            <a:xfrm>
              <a:off x="6320742" y="3090862"/>
              <a:ext cx="556384" cy="681037"/>
            </a:xfrm>
            <a:custGeom>
              <a:avLst/>
              <a:gdLst>
                <a:gd name="connsiteX0" fmla="*/ 0 w 556384"/>
                <a:gd name="connsiteY0" fmla="*/ 0 h 681037"/>
                <a:gd name="connsiteX1" fmla="*/ 0 w 556384"/>
                <a:gd name="connsiteY1" fmla="*/ 129159 h 681037"/>
                <a:gd name="connsiteX2" fmla="*/ 209037 w 556384"/>
                <a:gd name="connsiteY2" fmla="*/ 129159 h 681037"/>
                <a:gd name="connsiteX3" fmla="*/ 209037 w 556384"/>
                <a:gd name="connsiteY3" fmla="*/ 681038 h 681037"/>
                <a:gd name="connsiteX4" fmla="*/ 347443 w 556384"/>
                <a:gd name="connsiteY4" fmla="*/ 681038 h 681037"/>
                <a:gd name="connsiteX5" fmla="*/ 347443 w 556384"/>
                <a:gd name="connsiteY5" fmla="*/ 129159 h 681037"/>
                <a:gd name="connsiteX6" fmla="*/ 556384 w 556384"/>
                <a:gd name="connsiteY6" fmla="*/ 129159 h 681037"/>
                <a:gd name="connsiteX7" fmla="*/ 556384 w 556384"/>
                <a:gd name="connsiteY7" fmla="*/ 0 h 681037"/>
                <a:gd name="connsiteX8" fmla="*/ 0 w 556384"/>
                <a:gd name="connsiteY8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384" h="681037">
                  <a:moveTo>
                    <a:pt x="0" y="0"/>
                  </a:moveTo>
                  <a:lnTo>
                    <a:pt x="0" y="129159"/>
                  </a:lnTo>
                  <a:lnTo>
                    <a:pt x="209037" y="129159"/>
                  </a:lnTo>
                  <a:lnTo>
                    <a:pt x="209037" y="681038"/>
                  </a:lnTo>
                  <a:lnTo>
                    <a:pt x="347443" y="681038"/>
                  </a:lnTo>
                  <a:lnTo>
                    <a:pt x="347443" y="129159"/>
                  </a:lnTo>
                  <a:lnTo>
                    <a:pt x="556384" y="129159"/>
                  </a:lnTo>
                  <a:lnTo>
                    <a:pt x="5563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776"/>
            </a:solidFill>
            <a:ln w="95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306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93" r:id="rId2"/>
    <p:sldLayoutId id="2147483773" r:id="rId3"/>
    <p:sldLayoutId id="2147483774" r:id="rId4"/>
    <p:sldLayoutId id="2147483775" r:id="rId5"/>
    <p:sldLayoutId id="2147483776" r:id="rId6"/>
    <p:sldLayoutId id="2147483777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bg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85750" marR="0" indent="-285750" algn="l" defTabSz="685800" rtl="0" eaLnBrk="1" fontAlgn="auto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gif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5.png"/><Relationship Id="rId4" Type="http://schemas.openxmlformats.org/officeDocument/2006/relationships/image" Target="../media/image167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4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mailto:Vivek.Ahuja@reseasearchinflight.com" TargetMode="External"/><Relationship Id="rId2" Type="http://schemas.openxmlformats.org/officeDocument/2006/relationships/hyperlink" Target="mailto:Daniel.Enriquez@researchinflight.com" TargetMode="External"/><Relationship Id="rId1" Type="http://schemas.openxmlformats.org/officeDocument/2006/relationships/slideLayout" Target="../slideLayouts/slideLayout4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6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A9758-4BFE-C342-9E01-2798907EF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Flightstream</a:t>
            </a:r>
            <a:r>
              <a:rPr lang="en-US" dirty="0"/>
              <a:t> training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5F9AF-5F18-D34D-9862-687F03A70A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Daniel Enriquez | Technical Support | 09/05/20204</a:t>
            </a:r>
          </a:p>
        </p:txBody>
      </p:sp>
    </p:spTree>
    <p:extLst>
      <p:ext uri="{BB962C8B-B14F-4D97-AF65-F5344CB8AC3E}">
        <p14:creationId xmlns:p14="http://schemas.microsoft.com/office/powerpoint/2010/main" val="288589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AA7F45D-9678-40A0-A320-9E6C9A5537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Graphical user interface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6329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D2956B-F65D-9F03-13D0-C7FA708A4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801A1F-5E51-861D-CF53-2BA2DB1E5D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673600" cy="878922"/>
          </a:xfrm>
        </p:spPr>
        <p:txBody>
          <a:bodyPr/>
          <a:lstStyle/>
          <a:p>
            <a:r>
              <a:rPr lang="en-US" dirty="0"/>
              <a:t>Unsteady solver is useful for analyzing time dependent motions in </a:t>
            </a:r>
            <a:r>
              <a:rPr lang="en-US" dirty="0" err="1"/>
              <a:t>FlightStream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7F1780-2645-3F51-F7B2-AAC445BBD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082" y="1854200"/>
            <a:ext cx="3186532" cy="2595408"/>
          </a:xfrm>
          <a:prstGeom prst="rect">
            <a:avLst/>
          </a:prstGeom>
        </p:spPr>
      </p:pic>
      <p:pic>
        <p:nvPicPr>
          <p:cNvPr id="6" name="Picture 5" descr="A drone with a net&#10;&#10;Description automatically generated with medium confidence">
            <a:extLst>
              <a:ext uri="{FF2B5EF4-FFF2-40B4-BE49-F238E27FC236}">
                <a16:creationId xmlns:a16="http://schemas.microsoft.com/office/drawing/2014/main" id="{26E41607-F06A-64B4-1899-78AAB8B00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072" y="975278"/>
            <a:ext cx="4448714" cy="312824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251646-1700-814A-C066-6EA0F8C16D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00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569BA-8D7B-26C4-18A5-03FFD8E12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– Solver Setup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6FF2A39-D801-5C1E-D8F2-38661895B1BB}"/>
                  </a:ext>
                </a:extLst>
              </p:cNvPr>
              <p:cNvSpPr>
                <a:spLocks noGrp="1"/>
              </p:cNvSpPr>
              <p:nvPr>
                <p:ph type="body" sz="quarter" idx="11"/>
              </p:nvPr>
            </p:nvSpPr>
            <p:spPr>
              <a:xfrm>
                <a:off x="457201" y="975278"/>
                <a:ext cx="4559300" cy="3445524"/>
              </a:xfrm>
            </p:spPr>
            <p:txBody>
              <a:bodyPr/>
              <a:lstStyle/>
              <a:p>
                <a:r>
                  <a:rPr lang="en-US" sz="1400" dirty="0"/>
                  <a:t>Time increment: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𝑑𝑡</m:t>
                    </m:r>
                  </m:oMath>
                </a14:m>
                <a:r>
                  <a:rPr lang="en-US" sz="1400" dirty="0"/>
                  <a:t> between time steps</a:t>
                </a:r>
              </a:p>
              <a:p>
                <a:endParaRPr lang="en-US" sz="1400" dirty="0"/>
              </a:p>
              <a:p>
                <a:r>
                  <a:rPr lang="en-US" sz="1400" dirty="0"/>
                  <a:t>Time-stepping iteration: how many total time steps to solve</a:t>
                </a:r>
              </a:p>
              <a:p>
                <a:endParaRPr lang="en-US" sz="1400" dirty="0"/>
              </a:p>
              <a:p>
                <a:r>
                  <a:rPr lang="en-US" sz="1400" dirty="0"/>
                  <a:t>Plots: Unsteady solver plots such as forces/moments</a:t>
                </a:r>
              </a:p>
              <a:p>
                <a:endParaRPr lang="en-US" sz="14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6FF2A39-D801-5C1E-D8F2-38661895B1B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1"/>
              </p:nvPr>
            </p:nvSpPr>
            <p:spPr>
              <a:xfrm>
                <a:off x="457201" y="975278"/>
                <a:ext cx="4559300" cy="3445524"/>
              </a:xfrm>
              <a:blipFill>
                <a:blip r:embed="rId2"/>
                <a:stretch>
                  <a:fillRect l="-134" t="-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F984BD-F54F-6BFA-CB93-1BAE049E4F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6F6ADD-9955-13BE-402B-137D39AF1390}"/>
              </a:ext>
            </a:extLst>
          </p:cNvPr>
          <p:cNvSpPr txBox="1"/>
          <p:nvPr/>
        </p:nvSpPr>
        <p:spPr>
          <a:xfrm>
            <a:off x="5412740" y="755869"/>
            <a:ext cx="3332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Right click on Solver to change the solver type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3B2A2DA-7F2D-F8C5-E771-F245AFF393A8}"/>
              </a:ext>
            </a:extLst>
          </p:cNvPr>
          <p:cNvCxnSpPr/>
          <p:nvPr/>
        </p:nvCxnSpPr>
        <p:spPr>
          <a:xfrm flipH="1">
            <a:off x="6845542" y="1032868"/>
            <a:ext cx="233680" cy="2774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29A64C-2CCD-ACA3-832D-EE5A2506D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2740" y="1331537"/>
            <a:ext cx="2877820" cy="290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5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8A3F7-BDFA-C5CC-532F-9D88AF5D7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– Plots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774C1-F763-4796-DA12-71F6A99588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556000" cy="3445524"/>
          </a:xfrm>
        </p:spPr>
        <p:txBody>
          <a:bodyPr/>
          <a:lstStyle/>
          <a:p>
            <a:r>
              <a:rPr lang="en-US" dirty="0"/>
              <a:t>Allow you to monitor </a:t>
            </a:r>
          </a:p>
          <a:p>
            <a:pPr lvl="1"/>
            <a:r>
              <a:rPr lang="en-US" dirty="0"/>
              <a:t>forces/moments </a:t>
            </a:r>
          </a:p>
          <a:p>
            <a:pPr lvl="1"/>
            <a:r>
              <a:rPr lang="en-US" dirty="0"/>
              <a:t>Point fluid values</a:t>
            </a:r>
          </a:p>
          <a:p>
            <a:pPr lvl="1"/>
            <a:r>
              <a:rPr lang="en-US" dirty="0"/>
              <a:t>create animations</a:t>
            </a:r>
          </a:p>
          <a:p>
            <a:r>
              <a:rPr lang="en-US" dirty="0"/>
              <a:t>During solver execution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351F1-0A9F-A193-83C8-5946FBBAC1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391384-D57F-C61A-979F-1697B59A84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987" b="11384"/>
          <a:stretch/>
        </p:blipFill>
        <p:spPr>
          <a:xfrm>
            <a:off x="4013201" y="1233972"/>
            <a:ext cx="4056013" cy="179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8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6FF2D-A97D-64B1-92BE-FDD045ECF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Motions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F5FA2-7C39-7535-EED3-6FDE56FC53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508500" cy="3571322"/>
          </a:xfrm>
        </p:spPr>
        <p:txBody>
          <a:bodyPr/>
          <a:lstStyle/>
          <a:p>
            <a:r>
              <a:rPr lang="en-US" dirty="0"/>
              <a:t>There are 6 types of motions: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Euclidean – basic translation/rotation given velocity/acceleration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Custom – user defined motion profile with either position or velocity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6DOF – aerodynamic forces applied to an inertial body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Fluid-Structure Interaction – aerodynamic forces applied to a flexible structure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Flight Control System – Apply time varying control deflections to specify maneuvers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Atmospheric Gust – Apply gust profiles to simulation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BD40E-046C-066E-1B5E-1C3D7321CF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AAB501-3316-97B9-72F9-9AA0987A8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080" y="861295"/>
            <a:ext cx="3465498" cy="14247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859CF91-6927-CE3B-5294-D7E148FB6F3C}"/>
              </a:ext>
            </a:extLst>
          </p:cNvPr>
          <p:cNvSpPr/>
          <p:nvPr/>
        </p:nvSpPr>
        <p:spPr>
          <a:xfrm>
            <a:off x="5185879" y="3104021"/>
            <a:ext cx="3579699" cy="629779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Euclidean and Custom are the most commonly used. </a:t>
            </a:r>
          </a:p>
        </p:txBody>
      </p:sp>
    </p:spTree>
    <p:extLst>
      <p:ext uri="{BB962C8B-B14F-4D97-AF65-F5344CB8AC3E}">
        <p14:creationId xmlns:p14="http://schemas.microsoft.com/office/powerpoint/2010/main" val="152630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9DDE2-2C9E-4BEE-CA7F-519722E0E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46424-7D7B-5D0F-799E-EDFF2D5045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F999AB-77CC-EEFA-E6C9-6B655750C552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457201" y="974725"/>
            <a:ext cx="4787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First we will create the rotor geometry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701127-EBC4-CE6F-FD9A-7F86AF1D0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56" y="1196907"/>
            <a:ext cx="8215744" cy="348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4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5A6E5-61EB-19A4-E6A1-A57F92B7B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19E861-5660-B4E3-E681-19BAD96507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105</a:t>
            </a:fld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EB6198A-6FD6-CA0F-FDB7-FCB8D3C11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44" y="813019"/>
            <a:ext cx="8458200" cy="354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03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04CA5-E068-09C1-0911-8C18DE377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30DF2-4C95-E170-7341-3CB5F7DC23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0BF73B-65C0-7CCC-7DCC-E7500C0B7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699" y="1123693"/>
            <a:ext cx="7500443" cy="333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0AB4A-F6A0-0279-C088-B776AA061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749E27-236A-0B39-0C65-9F118098DA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7FF372-1E30-6111-6295-747716E92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444" y="1266226"/>
            <a:ext cx="7937500" cy="287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4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621EC-9F64-7B9A-B2AE-03EBEC505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19C29D-CB6B-9BBC-ACC3-B3493FF75D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94B20D-26EF-B74B-15AC-0727B2382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951175"/>
            <a:ext cx="8356600" cy="357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2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363F9-B867-558B-F022-60D8A485F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74518B-E6B3-B33F-B469-B2D8B539B9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109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D677D7-BE36-99CC-59B1-144DE11CF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" y="974715"/>
            <a:ext cx="8521700" cy="344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1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1FF8C-2E21-DE4C-312E-94BD413A6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959EA3-D9EA-66A7-8485-AF3EE1766E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987C7B-1F22-3339-885E-214A59B48F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13"/>
          <a:stretch/>
        </p:blipFill>
        <p:spPr>
          <a:xfrm>
            <a:off x="485774" y="888985"/>
            <a:ext cx="7902017" cy="363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2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2DB5-1813-75EE-8C2D-193188A3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B0DCCF-DEDF-4418-D0B3-333E0B3C02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74122"/>
          </a:xfrm>
        </p:spPr>
        <p:txBody>
          <a:bodyPr/>
          <a:lstStyle/>
          <a:p>
            <a:r>
              <a:rPr lang="en-US" sz="1400" dirty="0"/>
              <a:t>We will setup the rotor to run at 1800 RPM (188.5 rad/sec)</a:t>
            </a:r>
          </a:p>
          <a:p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837B97-EB66-EF97-3ECE-DF34722098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12B915-1228-B6E0-6478-E3DA898B4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954" y="1768809"/>
            <a:ext cx="2656502" cy="12703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B62D90-D92E-B947-65F3-90FBD86F57DC}"/>
              </a:ext>
            </a:extLst>
          </p:cNvPr>
          <p:cNvSpPr txBox="1"/>
          <p:nvPr/>
        </p:nvSpPr>
        <p:spPr>
          <a:xfrm>
            <a:off x="533523" y="1507199"/>
            <a:ext cx="5041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Time step should be set such that ~8-10 degrees are swept in one time step for a total of 3 revolutions.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D8CC19-FCE2-04FD-E88B-3B96AB3D180A}"/>
                  </a:ext>
                </a:extLst>
              </p:cNvPr>
              <p:cNvSpPr txBox="1"/>
              <p:nvPr/>
            </p:nvSpPr>
            <p:spPr>
              <a:xfrm>
                <a:off x="573072" y="2375827"/>
                <a:ext cx="3617928" cy="4453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𝑑𝑡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den>
                      </m:f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10 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𝑑𝑒𝑔</m:t>
                          </m:r>
                        </m:num>
                        <m:den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188.5 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𝑟𝑎𝑑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𝑠𝑒𝑐</m:t>
                          </m:r>
                        </m:den>
                      </m:f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=~0.0008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D8CC19-FCE2-04FD-E88B-3B96AB3D18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72" y="2375827"/>
                <a:ext cx="3617928" cy="445315"/>
              </a:xfrm>
              <a:prstGeom prst="rect">
                <a:avLst/>
              </a:prstGeom>
              <a:blipFill>
                <a:blip r:embed="rId3"/>
                <a:stretch>
                  <a:fillRect t="-2740" b="-16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AB02884-4193-E7AE-3FDB-2B4E67ED3DC7}"/>
                  </a:ext>
                </a:extLst>
              </p:cNvPr>
              <p:cNvSpPr txBox="1"/>
              <p:nvPr/>
            </p:nvSpPr>
            <p:spPr>
              <a:xfrm>
                <a:off x="114140" y="3316940"/>
                <a:ext cx="5254729" cy="4181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</m:num>
                        <m:den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d>
                            <m:d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e>
                          </m:d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𝑟𝑎𝑑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 /188.5 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𝑟𝑎𝑑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0.0008 </m:t>
                          </m:r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=125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AB02884-4193-E7AE-3FDB-2B4E67ED3D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40" y="3316940"/>
                <a:ext cx="5254729" cy="418191"/>
              </a:xfrm>
              <a:prstGeom prst="rect">
                <a:avLst/>
              </a:prstGeom>
              <a:blipFill>
                <a:blip r:embed="rId4"/>
                <a:stretch>
                  <a:fillRect t="-1449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898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054DD-36C2-7B90-11EF-79AEB9043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38391-58AC-3866-8457-C0AED8B95E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987435-8155-BE83-D17D-28E6B8F35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299" y="968631"/>
            <a:ext cx="6741555" cy="346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7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C5B44-2346-F7CB-A342-75AE6E7DC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B36730-B22D-8412-EF3E-9DB1CFF040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2AB404-BB4F-AA06-FE80-53E549C32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9145"/>
            <a:ext cx="8215744" cy="30775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FFE4745-F41C-E1AE-A717-7737375C7157}"/>
              </a:ext>
            </a:extLst>
          </p:cNvPr>
          <p:cNvGrpSpPr/>
          <p:nvPr/>
        </p:nvGrpSpPr>
        <p:grpSpPr>
          <a:xfrm>
            <a:off x="4727809" y="3541676"/>
            <a:ext cx="2409624" cy="1370898"/>
            <a:chOff x="5242560" y="5054227"/>
            <a:chExt cx="2409624" cy="137089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28E5B7-1F94-0AEC-B46A-DA5F3190587F}"/>
                </a:ext>
              </a:extLst>
            </p:cNvPr>
            <p:cNvSpPr txBox="1"/>
            <p:nvPr/>
          </p:nvSpPr>
          <p:spPr>
            <a:xfrm>
              <a:off x="5242560" y="5062472"/>
              <a:ext cx="2034531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Initialize</a:t>
              </a:r>
            </a:p>
            <a:p>
              <a:endParaRPr lang="en-US" sz="1400" dirty="0"/>
            </a:p>
            <a:p>
              <a:r>
                <a:rPr lang="en-US" sz="1400" dirty="0"/>
                <a:t>And then run the solver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4F500A3-C421-4383-61AF-77F53B85E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87059" y="5479494"/>
              <a:ext cx="365125" cy="36512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1D41471-660F-F92F-A43C-34F1FA756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52295" y="5054227"/>
              <a:ext cx="438901" cy="412567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85CC8EB-BBB9-B3F0-40D5-8DE29CD6A123}"/>
                </a:ext>
              </a:extLst>
            </p:cNvPr>
            <p:cNvGrpSpPr/>
            <p:nvPr/>
          </p:nvGrpSpPr>
          <p:grpSpPr>
            <a:xfrm>
              <a:off x="5287904" y="6057081"/>
              <a:ext cx="1876790" cy="368044"/>
              <a:chOff x="5181600" y="6087836"/>
              <a:chExt cx="1876790" cy="368044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1230898-48F3-24A4-0C63-F17BE91EE170}"/>
                  </a:ext>
                </a:extLst>
              </p:cNvPr>
              <p:cNvSpPr txBox="1"/>
              <p:nvPr/>
            </p:nvSpPr>
            <p:spPr>
              <a:xfrm>
                <a:off x="5181600" y="6148103"/>
                <a:ext cx="15087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Save the fsm file</a:t>
                </a: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8F70812-5555-473B-22C3-3B7C1EBBFA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90346" y="6087836"/>
                <a:ext cx="368044" cy="36804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77577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82D8D-E452-0642-2070-8AE088A4C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- </a:t>
            </a:r>
            <a:r>
              <a:rPr lang="en-US" i="1" dirty="0"/>
              <a:t>Rotor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414D33-629F-61CD-7D3B-24F475595A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8763C2-7ED7-C5E0-A9EE-E20FA86B1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6110"/>
            <a:ext cx="5328801" cy="31327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520F59-FC49-25CD-C18E-78A50605C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843" y="1448438"/>
            <a:ext cx="3531995" cy="22218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0E596E-A156-84D1-839E-7863707A4139}"/>
              </a:ext>
            </a:extLst>
          </p:cNvPr>
          <p:cNvSpPr txBox="1"/>
          <p:nvPr/>
        </p:nvSpPr>
        <p:spPr>
          <a:xfrm>
            <a:off x="6386366" y="1946174"/>
            <a:ext cx="2344861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C00000"/>
                </a:solidFill>
              </a:rPr>
              <a:t>This plot needs updating</a:t>
            </a:r>
          </a:p>
        </p:txBody>
      </p:sp>
    </p:spTree>
    <p:extLst>
      <p:ext uri="{BB962C8B-B14F-4D97-AF65-F5344CB8AC3E}">
        <p14:creationId xmlns:p14="http://schemas.microsoft.com/office/powerpoint/2010/main" val="229067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7765F-B802-8A2B-2236-9007A9BF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– </a:t>
            </a:r>
            <a:r>
              <a:rPr lang="en-US" i="1" dirty="0"/>
              <a:t>Custom Motions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0FF573-6F9A-57EE-E185-CA2CCC0502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23322"/>
          </a:xfrm>
        </p:spPr>
        <p:txBody>
          <a:bodyPr/>
          <a:lstStyle/>
          <a:p>
            <a:r>
              <a:rPr lang="en-US" dirty="0"/>
              <a:t>In the same file, we’ll create a new custom motion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510396-B9AB-DF2B-F782-6DB5CDBEF5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0543C1-5CA2-825B-3AFE-3EF7C016A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751"/>
            <a:ext cx="9144000" cy="341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5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7E83-4FBD-C6E3-652F-216D8545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– </a:t>
            </a:r>
            <a:r>
              <a:rPr lang="en-US" i="1" dirty="0"/>
              <a:t>Custom Motions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FA6D99-91F1-DAB9-0AC5-BE220F9066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A5FD83-3C46-BA8F-02D4-4B730AE42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6912"/>
            <a:ext cx="9144000" cy="348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2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A00D9-2815-3A3B-0F40-6BEB7C6D6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Unsteady Solver – </a:t>
            </a:r>
            <a:r>
              <a:rPr lang="en-US" i="1" dirty="0"/>
              <a:t>Custom Motions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95AA0-9A06-D310-AA58-4DAAAAFBD4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69BB92-F21E-6C0F-7D23-753263A20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343" y="1491557"/>
            <a:ext cx="5071998" cy="21603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095C9D-B384-265A-E544-D971AF4EF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940" y="1189598"/>
            <a:ext cx="1692401" cy="3296021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80DED6FD-62FD-B1E8-EFFB-8B2AEA1C0790}"/>
              </a:ext>
            </a:extLst>
          </p:cNvPr>
          <p:cNvSpPr/>
          <p:nvPr/>
        </p:nvSpPr>
        <p:spPr>
          <a:xfrm rot="10800000">
            <a:off x="4381620" y="1186535"/>
            <a:ext cx="629222" cy="2689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723C87-702F-FFB6-6BBB-E17B595F0D8C}"/>
              </a:ext>
            </a:extLst>
          </p:cNvPr>
          <p:cNvSpPr txBox="1"/>
          <p:nvPr/>
        </p:nvSpPr>
        <p:spPr>
          <a:xfrm>
            <a:off x="5577641" y="1073820"/>
            <a:ext cx="24211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The new csys and the rotor fly away from the origin!</a:t>
            </a:r>
          </a:p>
        </p:txBody>
      </p:sp>
    </p:spTree>
    <p:extLst>
      <p:ext uri="{BB962C8B-B14F-4D97-AF65-F5344CB8AC3E}">
        <p14:creationId xmlns:p14="http://schemas.microsoft.com/office/powerpoint/2010/main" val="121036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D0E6E3-4A06-61E6-D1B6-9CCBA3A0D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Troubleshooting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D7C3F-38A8-1598-76C9-3078E79B9AB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117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57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069E1A-5F1B-6CC0-6B0F-5B9BE1EB7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0BC234-6AF5-0F5D-3EF4-DC5B50AAF5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5067299" cy="360942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Review the mesh. </a:t>
            </a:r>
          </a:p>
          <a:p>
            <a:pPr lvl="1"/>
            <a:r>
              <a:rPr lang="en-US" dirty="0"/>
              <a:t>Look in the Topology tab. See if there are any holes or degenerate faces in the mesh and address those first.</a:t>
            </a:r>
          </a:p>
          <a:p>
            <a:pPr lvl="1"/>
            <a:r>
              <a:rPr lang="en-US" dirty="0"/>
              <a:t>Ensure you have a watertight geometry. Apply Unite!</a:t>
            </a:r>
          </a:p>
          <a:p>
            <a:pPr lvl="1"/>
            <a:r>
              <a:rPr lang="en-US" dirty="0"/>
              <a:t>Ensure the model is scaled appropriately. See the Statistics tab.</a:t>
            </a:r>
          </a:p>
          <a:p>
            <a:pPr marL="457200" lvl="1" indent="0">
              <a:buNone/>
            </a:pPr>
            <a:r>
              <a:rPr lang="en-US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Review boundary conditions</a:t>
            </a:r>
          </a:p>
          <a:p>
            <a:pPr lvl="1"/>
            <a:r>
              <a:rPr lang="en-US" dirty="0"/>
              <a:t>Ensure all surfaces are assigned with correct physics models. </a:t>
            </a:r>
          </a:p>
          <a:p>
            <a:pPr lvl="1"/>
            <a:r>
              <a:rPr lang="en-US" dirty="0"/>
              <a:t>Review trailing edge and wake termination assignment. Often, incorrect specification can cause solver divergence. 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endParaRPr lang="en-US" sz="105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D58027-50ED-9D8B-6267-7229ADDA8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077" y="1676400"/>
            <a:ext cx="3688341" cy="135239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6E684-AA99-176A-3C04-709397C261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74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81BC01-BAA6-26B9-1722-A6128E8CD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C23A76-6AAD-AD70-3754-2A4281425C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416300" cy="3445524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sz="1400" dirty="0"/>
              <a:t>Review the Solver Settings. Incorrect values can cause divergence.</a:t>
            </a:r>
          </a:p>
          <a:p>
            <a:pPr marL="514350" indent="-514350">
              <a:buFont typeface="+mj-lt"/>
              <a:buAutoNum type="arabicPeriod" startAt="3"/>
            </a:pPr>
            <a:endParaRPr lang="en-US" sz="1400" dirty="0"/>
          </a:p>
          <a:p>
            <a:pPr marL="514350" indent="-514350">
              <a:buFont typeface="+mj-lt"/>
              <a:buAutoNum type="arabicPeriod" startAt="3"/>
            </a:pPr>
            <a:r>
              <a:rPr lang="en-US" sz="1400" dirty="0"/>
              <a:t>Initialize and Run one boundary at a time to find which one is causing divergence. </a:t>
            </a:r>
          </a:p>
          <a:p>
            <a:pPr marL="514350" indent="-514350">
              <a:buFont typeface="+mj-lt"/>
              <a:buAutoNum type="arabicPeriod" startAt="3"/>
            </a:pPr>
            <a:endParaRPr lang="en-US" sz="1400" dirty="0"/>
          </a:p>
          <a:p>
            <a:pPr marL="514350" indent="-514350">
              <a:buFont typeface="+mj-lt"/>
              <a:buAutoNum type="arabicPeriod" startAt="3"/>
            </a:pPr>
            <a:r>
              <a:rPr lang="en-US" sz="1400" dirty="0"/>
              <a:t>Review Initialization setup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609E53-E9CC-C0DA-7BF2-D45193F1C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004" y="2571750"/>
            <a:ext cx="2532367" cy="18141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70954B-95A3-1789-BA21-C496F34A2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977" y="755869"/>
            <a:ext cx="2922823" cy="153732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EE8B39-3807-90C9-EC2B-77B4FD0427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0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69BF9-62E0-0474-F9F1-6E781450E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883C57-FC55-0F5D-0DC7-EC4F78E704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234070" cy="3445524"/>
          </a:xfrm>
        </p:spPr>
        <p:txBody>
          <a:bodyPr/>
          <a:lstStyle/>
          <a:p>
            <a:r>
              <a:rPr lang="en-US" sz="1800" dirty="0"/>
              <a:t>There are 4 scenes: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u="sng" dirty="0"/>
              <a:t>CAD</a:t>
            </a:r>
            <a:r>
              <a:rPr lang="en-US" sz="1800" dirty="0"/>
              <a:t> - full surface representation CAD model.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u="sng" dirty="0"/>
              <a:t>Mesh</a:t>
            </a:r>
            <a:r>
              <a:rPr lang="en-US" sz="1800" dirty="0"/>
              <a:t> – unstructured mesh representation.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u="sng" dirty="0"/>
              <a:t>Solver</a:t>
            </a:r>
            <a:r>
              <a:rPr lang="en-US" sz="1800" dirty="0"/>
              <a:t> – solver contours and post processing.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u="sng" dirty="0"/>
              <a:t>Plots</a:t>
            </a:r>
            <a:r>
              <a:rPr lang="en-US" sz="1800" dirty="0"/>
              <a:t> – XY plots of various solver parameters.</a:t>
            </a:r>
          </a:p>
          <a:p>
            <a:endParaRPr lang="en-US" sz="11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B0CA62-B657-E7E5-A34D-E2673C237F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5B3576-5971-4F88-8F01-4A0AE8152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271" y="1205663"/>
            <a:ext cx="4326969" cy="25466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F935E6E-7B18-DCB4-4DBC-5A4E4ED27D56}"/>
              </a:ext>
            </a:extLst>
          </p:cNvPr>
          <p:cNvSpPr/>
          <p:nvPr/>
        </p:nvSpPr>
        <p:spPr>
          <a:xfrm>
            <a:off x="1485900" y="4102355"/>
            <a:ext cx="6639502" cy="583945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If you can’t find your geometry, look at what scene you are in!</a:t>
            </a:r>
          </a:p>
        </p:txBody>
      </p:sp>
    </p:spTree>
    <p:extLst>
      <p:ext uri="{BB962C8B-B14F-4D97-AF65-F5344CB8AC3E}">
        <p14:creationId xmlns:p14="http://schemas.microsoft.com/office/powerpoint/2010/main" val="383568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97D0A1C-5AD3-74A8-916F-928D13A3C1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Post-processing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2F381-49A0-9B6F-8065-5B4FBBF5E2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120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92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2B7E8C-049C-F6F7-77B0-34F46A2F8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Post-Processing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1B5EC0-1DBE-9BCA-42CF-AA664FED76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600" dirty="0" err="1"/>
              <a:t>FlightStream</a:t>
            </a:r>
            <a:r>
              <a:rPr lang="en-US" sz="1600" dirty="0"/>
              <a:t> has several tools for post-processing and analyzing your solution.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u="sng" dirty="0"/>
              <a:t>Probe Points</a:t>
            </a:r>
            <a:r>
              <a:rPr lang="en-US" sz="1600" dirty="0"/>
              <a:t>: Extract flow parameters at specific (</a:t>
            </a:r>
            <a:r>
              <a:rPr lang="en-US" sz="1600" dirty="0" err="1"/>
              <a:t>x,y,z</a:t>
            </a:r>
            <a:r>
              <a:rPr lang="en-US" sz="1600" dirty="0"/>
              <a:t>) points in the field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u="sng" dirty="0"/>
              <a:t>Surface Sections</a:t>
            </a:r>
            <a:r>
              <a:rPr lang="en-US" sz="1600" dirty="0"/>
              <a:t>: Extract flow parameters on the geometry. Ex. surface pressure distributions &amp; sectional loads.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u="sng" dirty="0"/>
              <a:t>Volume Sections</a:t>
            </a:r>
            <a:r>
              <a:rPr lang="en-US" sz="1600" dirty="0"/>
              <a:t>: Visualize flow parameters in the volume.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u="sng" dirty="0"/>
              <a:t>Off-body Streamlines</a:t>
            </a:r>
            <a:r>
              <a:rPr lang="en-US" sz="1600" dirty="0"/>
              <a:t>: Generate streamlines in the flow field.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u="sng" dirty="0"/>
              <a:t>On-body Streamlines</a:t>
            </a:r>
            <a:r>
              <a:rPr lang="en-US" sz="1600" dirty="0"/>
              <a:t>: Generate streamlines on the surface of bodies.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u="sng" dirty="0"/>
              <a:t>Export VTK:</a:t>
            </a:r>
            <a:r>
              <a:rPr lang="en-US" sz="1600" dirty="0"/>
              <a:t> Export solution for use in another post-processing software, ex. </a:t>
            </a:r>
            <a:r>
              <a:rPr lang="en-US" sz="1600" dirty="0" err="1"/>
              <a:t>Tecplot</a:t>
            </a:r>
            <a:r>
              <a:rPr lang="en-US" sz="1600" dirty="0"/>
              <a:t> or </a:t>
            </a:r>
            <a:r>
              <a:rPr lang="en-US" sz="1600" dirty="0" err="1"/>
              <a:t>Paraview</a:t>
            </a:r>
            <a:r>
              <a:rPr lang="en-US" sz="1600" dirty="0"/>
              <a:t>.</a:t>
            </a:r>
            <a:endParaRPr lang="en-US" sz="1600" u="sng" dirty="0"/>
          </a:p>
          <a:p>
            <a:endParaRPr lang="en-US" sz="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BE30EA-68F2-2243-5E92-91747AAF82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96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E3411-B810-96D2-903B-78162E334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Post-Processing - Probe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6B579-241C-FAEA-5680-6AFC155F06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5086805" cy="3445524"/>
          </a:xfrm>
        </p:spPr>
        <p:txBody>
          <a:bodyPr>
            <a:normAutofit/>
          </a:bodyPr>
          <a:lstStyle/>
          <a:p>
            <a:r>
              <a:rPr lang="en-US" dirty="0"/>
              <a:t>User can create probes interactively </a:t>
            </a:r>
          </a:p>
          <a:p>
            <a:r>
              <a:rPr lang="en-US" dirty="0"/>
              <a:t>Or import them from a text file</a:t>
            </a:r>
          </a:p>
          <a:p>
            <a:r>
              <a:rPr lang="en-US" dirty="0"/>
              <a:t>Or generate them on surfaces, selected vertices, or line surveys.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F3A969-A5B9-00C3-615A-2E30C31306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122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6D380F-B44E-0569-8989-E55B75A36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005" y="988994"/>
            <a:ext cx="3145307" cy="130083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B7E3AE-9ED4-C138-25A7-91795F505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586" y="2361880"/>
            <a:ext cx="6818322" cy="240538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4195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7917E-7D1C-D0AD-B9F1-6C6B07B4F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10334-2E55-6AED-2586-FBA35E4D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Post-Processing – Surface Sections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BA78E-AD2E-68FB-7910-758514064A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User can create single surface sections or distributions. </a:t>
            </a:r>
          </a:p>
          <a:p>
            <a:r>
              <a:rPr lang="en-US" dirty="0"/>
              <a:t>Component sectional loads can be generated with this tool.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7F028F-DA80-EA3B-C5B4-B6E702C0E0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123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421FE17-C94A-5DEC-432C-7938F28D9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065" y="1004612"/>
            <a:ext cx="3366596" cy="114322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7DC209D-818B-A7C5-FB1D-EFD353838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54" y="2303420"/>
            <a:ext cx="6634893" cy="224963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187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45CA3-4BD2-CB5E-0945-A1B6879BF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62E6B-ACAE-04F5-581C-7AF124BDF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Post-Processing – Volume Sections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7B058-36CD-0460-EE38-F5BCF8993D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User can create volume sections to visualize the flow field.</a:t>
            </a:r>
          </a:p>
          <a:p>
            <a:r>
              <a:rPr lang="en-US" dirty="0"/>
              <a:t>These volumes can be exported as VTK.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CE5DDE-42C4-3A12-7F94-54604BDA4E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124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1DD51B-A3B1-7906-C03B-1C92CE338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76" y="2238270"/>
            <a:ext cx="6081765" cy="24132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3D51D12-BC50-211C-2C6E-82CD60ABE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590" y="969606"/>
            <a:ext cx="2275931" cy="121081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7957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D85C5-72F7-5DDA-C881-A5E4A4C4C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FCF6E-9919-BFC2-2D69-4DBFA0DD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Post-Processing – Off-body Streamlines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24E5B-0CFC-BB37-0C56-8F09D2EF20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Off-body streamlines can be created to visualize the flow field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B11301-661C-43A8-D572-379FA80A87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125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085838-F5A9-95F5-248E-F278328D9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666" y="1725805"/>
            <a:ext cx="5195891" cy="299782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F8C707-C55C-7665-31AD-AE7A2E7D7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8136" y="1036108"/>
            <a:ext cx="2519292" cy="103980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6550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99086-A2AC-D8A5-3830-B5A7F7CFC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Post-Processing – On-body Streamlines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1B86F-ACC1-9D83-C2BF-F56C06D3A9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On-body streamlines can be created to visualize the flow field</a:t>
            </a:r>
          </a:p>
          <a:p>
            <a:pPr lvl="1"/>
            <a:r>
              <a:rPr lang="en-US" dirty="0"/>
              <a:t>Click on New Surface Streamline, then a vertex on the body to generate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5FE18-7777-DF5E-C3AE-13D8CC6595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126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1B0BF8-85A3-7513-19F4-962152070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4114" y="1044412"/>
            <a:ext cx="3569534" cy="22321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6765D6-EC0E-58B5-06D5-373FA89F6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703" y="2571751"/>
            <a:ext cx="4720887" cy="186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8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C4E60-64DE-CF55-405A-B4BF4F9F8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Post-Processing - Colormap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68914-E07A-F4FF-9EE8-6D7ACFEF3A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Colormap options can be changed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1D74DE-D96B-7B7D-CC2E-5B440B67DA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127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D20CA1-9769-9D53-D33C-74118C872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41468"/>
            <a:ext cx="3469306" cy="32464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C30097-0D13-A693-4D8E-4D4097580E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251" y="2003683"/>
            <a:ext cx="3116946" cy="388562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92705BA-2C5C-FDDE-0C27-5DDFDBC27526}"/>
              </a:ext>
            </a:extLst>
          </p:cNvPr>
          <p:cNvCxnSpPr/>
          <p:nvPr/>
        </p:nvCxnSpPr>
        <p:spPr>
          <a:xfrm flipV="1">
            <a:off x="3679168" y="1809402"/>
            <a:ext cx="1478282" cy="3885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85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CB651-8770-41DB-3AD3-E5B632FE2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Processing - </a:t>
            </a:r>
            <a:r>
              <a:rPr lang="en-US" i="1" dirty="0"/>
              <a:t>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A1AED-626D-F857-C6A5-D06EBAC0EF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Use the various post processing tools to visualize the flow around the Commercial Airliner 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C2F03D-E14C-8C6D-EB9C-2B85407ABD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128</a:t>
            </a:fld>
            <a:endParaRPr lang="en-US" dirty="0"/>
          </a:p>
        </p:txBody>
      </p:sp>
      <p:sp>
        <p:nvSpPr>
          <p:cNvPr id="6" name="Octagon 5">
            <a:extLst>
              <a:ext uri="{FF2B5EF4-FFF2-40B4-BE49-F238E27FC236}">
                <a16:creationId xmlns:a16="http://schemas.microsoft.com/office/drawing/2014/main" id="{1761C922-7562-2D89-F785-37A76B054BB8}"/>
              </a:ext>
            </a:extLst>
          </p:cNvPr>
          <p:cNvSpPr/>
          <p:nvPr/>
        </p:nvSpPr>
        <p:spPr>
          <a:xfrm>
            <a:off x="8637270" y="4221095"/>
            <a:ext cx="398883" cy="367482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6FB8DE-7E3C-0E13-B20A-DDBA9C1A5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254" y="2029709"/>
            <a:ext cx="7027049" cy="170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7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97D0A1C-5AD3-74A8-916F-928D13A3C1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scripting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2F381-49A0-9B6F-8065-5B4FBBF5E25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129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26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C133B-333E-D734-1D99-7FAAA7CC9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 - Toolbar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E766B1-4CA7-55D7-4C33-A87B4FD6E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toolbar offers a quick shortcut to many common </a:t>
            </a:r>
            <a:r>
              <a:rPr lang="en-US" dirty="0" err="1"/>
              <a:t>FlightStream</a:t>
            </a:r>
            <a:r>
              <a:rPr lang="en-US" dirty="0"/>
              <a:t> operations.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best way to learn the tools is to click around and find out. Hover over them for tool tips.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92C36B-5E46-9F25-9B07-1DC4710C06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1EF4B1-AEFA-0668-4EF7-7AF84D981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48" y="1656290"/>
            <a:ext cx="8750840" cy="302217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46E7C93-B471-4832-B831-37985B31695C}"/>
              </a:ext>
            </a:extLst>
          </p:cNvPr>
          <p:cNvSpPr/>
          <p:nvPr/>
        </p:nvSpPr>
        <p:spPr>
          <a:xfrm>
            <a:off x="307970" y="1516061"/>
            <a:ext cx="733400" cy="47599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0690D4-2EBE-30A9-EBE7-383AF465A596}"/>
              </a:ext>
            </a:extLst>
          </p:cNvPr>
          <p:cNvSpPr txBox="1"/>
          <p:nvPr/>
        </p:nvSpPr>
        <p:spPr>
          <a:xfrm rot="1900478">
            <a:off x="401667" y="2046544"/>
            <a:ext cx="62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File I/O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C8EBE6-8D32-B4B4-16B0-7A25A567B9C3}"/>
              </a:ext>
            </a:extLst>
          </p:cNvPr>
          <p:cNvSpPr/>
          <p:nvPr/>
        </p:nvSpPr>
        <p:spPr>
          <a:xfrm>
            <a:off x="1012769" y="1530205"/>
            <a:ext cx="1169542" cy="47599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0802FF-BC19-8D22-D779-6E2901FA4533}"/>
              </a:ext>
            </a:extLst>
          </p:cNvPr>
          <p:cNvSpPr txBox="1"/>
          <p:nvPr/>
        </p:nvSpPr>
        <p:spPr>
          <a:xfrm rot="1900478">
            <a:off x="1084702" y="2148344"/>
            <a:ext cx="99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View shortcuts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3E28452-E31E-B205-0975-204AD544E7D0}"/>
              </a:ext>
            </a:extLst>
          </p:cNvPr>
          <p:cNvSpPr/>
          <p:nvPr/>
        </p:nvSpPr>
        <p:spPr>
          <a:xfrm>
            <a:off x="2136002" y="1528706"/>
            <a:ext cx="1035773" cy="47599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A71ABC-9E6A-06AA-499C-6F58B544DFC7}"/>
              </a:ext>
            </a:extLst>
          </p:cNvPr>
          <p:cNvSpPr txBox="1"/>
          <p:nvPr/>
        </p:nvSpPr>
        <p:spPr>
          <a:xfrm rot="1900478">
            <a:off x="2170290" y="2242609"/>
            <a:ext cx="1148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Solver</a:t>
            </a:r>
          </a:p>
          <a:p>
            <a:r>
              <a:rPr lang="en-US" sz="1400" dirty="0"/>
              <a:t>Initialization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0D74AE3-0DD3-85D1-4627-9CEBD55EF50B}"/>
              </a:ext>
            </a:extLst>
          </p:cNvPr>
          <p:cNvSpPr/>
          <p:nvPr/>
        </p:nvSpPr>
        <p:spPr>
          <a:xfrm>
            <a:off x="3187660" y="1551276"/>
            <a:ext cx="1219024" cy="47599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70CC7E-AAD8-1034-6F1B-703A7F39A43C}"/>
              </a:ext>
            </a:extLst>
          </p:cNvPr>
          <p:cNvSpPr txBox="1"/>
          <p:nvPr/>
        </p:nvSpPr>
        <p:spPr>
          <a:xfrm rot="1900478">
            <a:off x="3199445" y="2395064"/>
            <a:ext cx="1450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Mesh/Geometry Selection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955E386-20BD-5E2E-520D-C8C2C9679B3A}"/>
              </a:ext>
            </a:extLst>
          </p:cNvPr>
          <p:cNvSpPr/>
          <p:nvPr/>
        </p:nvSpPr>
        <p:spPr>
          <a:xfrm>
            <a:off x="4926466" y="1540082"/>
            <a:ext cx="657850" cy="47599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C61341-D689-C7D6-C859-252133E3206B}"/>
              </a:ext>
            </a:extLst>
          </p:cNvPr>
          <p:cNvSpPr txBox="1"/>
          <p:nvPr/>
        </p:nvSpPr>
        <p:spPr>
          <a:xfrm rot="1900478">
            <a:off x="4742603" y="2210417"/>
            <a:ext cx="131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Mesh Normals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B34E10A-DCCB-7256-54C2-151E5A988ACF}"/>
              </a:ext>
            </a:extLst>
          </p:cNvPr>
          <p:cNvSpPr/>
          <p:nvPr/>
        </p:nvSpPr>
        <p:spPr>
          <a:xfrm>
            <a:off x="5911539" y="1540082"/>
            <a:ext cx="1426879" cy="47599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E88E53-F762-8081-5B6A-FE354EB22158}"/>
              </a:ext>
            </a:extLst>
          </p:cNvPr>
          <p:cNvSpPr txBox="1"/>
          <p:nvPr/>
        </p:nvSpPr>
        <p:spPr>
          <a:xfrm rot="1900478">
            <a:off x="5991700" y="2291178"/>
            <a:ext cx="1586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Mesh Edge Editing Tools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23E9F0F-F00D-CE85-724E-6F17C9D4EEFE}"/>
              </a:ext>
            </a:extLst>
          </p:cNvPr>
          <p:cNvSpPr/>
          <p:nvPr/>
        </p:nvSpPr>
        <p:spPr>
          <a:xfrm>
            <a:off x="7379291" y="1551276"/>
            <a:ext cx="1426879" cy="47599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671274-2A87-A65E-F639-6B647974D11E}"/>
              </a:ext>
            </a:extLst>
          </p:cNvPr>
          <p:cNvSpPr txBox="1"/>
          <p:nvPr/>
        </p:nvSpPr>
        <p:spPr>
          <a:xfrm rot="1900478">
            <a:off x="7427569" y="2168791"/>
            <a:ext cx="1586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Vertex Editing Tools</a:t>
            </a:r>
          </a:p>
        </p:txBody>
      </p:sp>
    </p:spTree>
    <p:extLst>
      <p:ext uri="{BB962C8B-B14F-4D97-AF65-F5344CB8AC3E}">
        <p14:creationId xmlns:p14="http://schemas.microsoft.com/office/powerpoint/2010/main" val="280111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942A9-B388-FDA6-1B60-476F2F47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611C9-1374-CAA2-4F28-81D59AFF87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FlightStream allows users to script the execution of any simulation in order to automate the entire process.</a:t>
            </a:r>
          </a:p>
          <a:p>
            <a:r>
              <a:rPr lang="en-US" dirty="0"/>
              <a:t>S</a:t>
            </a:r>
            <a:r>
              <a:rPr lang="en-US" dirty="0">
                <a:effectLst/>
              </a:rPr>
              <a:t>cripted commands are provided to FlightStream via a text-based script file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F1C5B-1E20-A1D0-89E9-9850D0AB41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130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B1CFC8-8605-63E4-2BD3-109C3D8AA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144" y="2789187"/>
            <a:ext cx="4633712" cy="11128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839EF5B-BFE2-25DD-1A11-7F0EFBD85102}"/>
              </a:ext>
            </a:extLst>
          </p:cNvPr>
          <p:cNvSpPr txBox="1"/>
          <p:nvPr/>
        </p:nvSpPr>
        <p:spPr>
          <a:xfrm>
            <a:off x="628651" y="2969287"/>
            <a:ext cx="16049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Comment block </a:t>
            </a:r>
            <a:r>
              <a:rPr lang="en-US" sz="1350" dirty="0">
                <a:sym typeface="Wingdings" panose="05000000000000000000" pitchFamily="2" charset="2"/>
              </a:rPr>
              <a:t></a:t>
            </a:r>
            <a:endParaRPr lang="en-US" sz="135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F911D2-B06F-221F-EE69-AFFCF9296A26}"/>
              </a:ext>
            </a:extLst>
          </p:cNvPr>
          <p:cNvSpPr txBox="1"/>
          <p:nvPr/>
        </p:nvSpPr>
        <p:spPr>
          <a:xfrm>
            <a:off x="871308" y="3564698"/>
            <a:ext cx="12875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Commands </a:t>
            </a:r>
            <a:r>
              <a:rPr lang="en-US" sz="1350" dirty="0">
                <a:sym typeface="Wingdings" panose="05000000000000000000" pitchFamily="2" charset="2"/>
              </a:rPr>
              <a:t></a:t>
            </a:r>
            <a:endParaRPr lang="en-US" sz="135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6BB72A-B503-D98E-66F3-A79C4B27F4CE}"/>
              </a:ext>
            </a:extLst>
          </p:cNvPr>
          <p:cNvSpPr/>
          <p:nvPr/>
        </p:nvSpPr>
        <p:spPr>
          <a:xfrm>
            <a:off x="1431114" y="4075807"/>
            <a:ext cx="6496051" cy="629779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FlightStream</a:t>
            </a:r>
            <a:r>
              <a:rPr lang="en-US" sz="1400" dirty="0"/>
              <a:t> is sensitive to line spacing and exact appearance of commands. Always ensure you follow the User Manual!</a:t>
            </a:r>
          </a:p>
        </p:txBody>
      </p:sp>
    </p:spTree>
    <p:extLst>
      <p:ext uri="{BB962C8B-B14F-4D97-AF65-F5344CB8AC3E}">
        <p14:creationId xmlns:p14="http://schemas.microsoft.com/office/powerpoint/2010/main" val="165603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EDBF7-413E-C6D9-0CCA-CD400113F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- </a:t>
            </a:r>
            <a:r>
              <a:rPr lang="en-US" i="1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4CB0C-2770-335A-8866-562DD40B84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Write a script to open the </a:t>
            </a:r>
          </a:p>
          <a:p>
            <a:pPr marL="728663" lvl="1" indent="-385763">
              <a:buFont typeface="+mj-lt"/>
              <a:buAutoNum type="arabicPeriod"/>
            </a:pPr>
            <a:r>
              <a:rPr lang="en-US" dirty="0"/>
              <a:t>Open the fsm file : 777.fsm</a:t>
            </a:r>
          </a:p>
          <a:p>
            <a:pPr marL="728663" lvl="1" indent="-385763">
              <a:buFont typeface="+mj-lt"/>
              <a:buAutoNum type="arabicPeriod"/>
            </a:pPr>
            <a:r>
              <a:rPr lang="en-US" dirty="0"/>
              <a:t>Set the solver settings</a:t>
            </a:r>
          </a:p>
          <a:p>
            <a:pPr marL="728663" lvl="1" indent="-385763">
              <a:buFont typeface="+mj-lt"/>
              <a:buAutoNum type="arabicPeriod"/>
            </a:pPr>
            <a:r>
              <a:rPr lang="en-US" dirty="0"/>
              <a:t>Initialize the solution</a:t>
            </a:r>
          </a:p>
          <a:p>
            <a:pPr marL="728663" lvl="1" indent="-385763">
              <a:buFont typeface="+mj-lt"/>
              <a:buAutoNum type="arabicPeriod"/>
            </a:pPr>
            <a:r>
              <a:rPr lang="en-US" dirty="0"/>
              <a:t>Run the solution. </a:t>
            </a:r>
          </a:p>
          <a:p>
            <a:pPr marL="728663" lvl="1" indent="-385763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Open the User Manual and copy and paste the needed commands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F6D15-7A3B-60A1-0D0D-8F94CDF737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131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04BC18-D645-B069-797B-4FA5D856C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0" y="975278"/>
            <a:ext cx="1951265" cy="286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7A611-686D-70A3-280E-0F213FF49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- </a:t>
            </a:r>
            <a:r>
              <a:rPr lang="en-US" i="1" dirty="0"/>
              <a:t>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364F3F-6E3E-CF1E-DD8E-5667DAE19C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132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EC3310F-74B4-94F7-768F-AA6840A30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657" y="1357389"/>
            <a:ext cx="4858171" cy="31492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879D3A-BDF7-BADD-3AFF-80A92551B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3" y="2683311"/>
            <a:ext cx="4235182" cy="153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9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7E9FF-7906-F9F7-138A-A9161E385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91314-5724-9F77-5AE3-873E66210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- 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C2AA78-3DFE-F3F1-AF64-27C4C5031F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133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07DA8BF-2787-EE93-51F0-50F0F0CCC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3" y="1191458"/>
            <a:ext cx="4378070" cy="27605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DA094C-D35E-4D77-F48D-9C17E1143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776" y="1897321"/>
            <a:ext cx="4275191" cy="1411727"/>
          </a:xfrm>
          <a:prstGeom prst="rect">
            <a:avLst/>
          </a:prstGeom>
        </p:spPr>
      </p:pic>
      <p:sp>
        <p:nvSpPr>
          <p:cNvPr id="17" name="Octagon 16">
            <a:extLst>
              <a:ext uri="{FF2B5EF4-FFF2-40B4-BE49-F238E27FC236}">
                <a16:creationId xmlns:a16="http://schemas.microsoft.com/office/drawing/2014/main" id="{FE66C954-AF8C-CB7A-D62E-3BF1ED22C999}"/>
              </a:ext>
            </a:extLst>
          </p:cNvPr>
          <p:cNvSpPr/>
          <p:nvPr/>
        </p:nvSpPr>
        <p:spPr>
          <a:xfrm>
            <a:off x="8637270" y="4221095"/>
            <a:ext cx="398883" cy="367482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26347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0BF48-DBB8-9691-48F8-BB7F95206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9F4742-D642-2284-E0D0-FF82EABADF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 have covered 80-90% of the functionalities in FlightStream.</a:t>
            </a:r>
          </a:p>
          <a:p>
            <a:endParaRPr lang="en-US" dirty="0"/>
          </a:p>
          <a:p>
            <a:r>
              <a:rPr lang="en-US" dirty="0"/>
              <a:t>Cases will come up that require ‘hacking’. For support please contact us and we are happy to help</a:t>
            </a:r>
          </a:p>
          <a:p>
            <a:pPr lvl="1"/>
            <a:r>
              <a:rPr lang="en-US" dirty="0">
                <a:hlinkClick r:id="rId2"/>
              </a:rPr>
              <a:t>Daniel.Enriquez@researchinflight.com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Vivek.Ahuja@reseasearchinflight.com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We look forward to continued learning and collaboration!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4C010-1126-3F2A-801E-5CD298D1A4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50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67615-4560-EAE9-1EE4-B6F7E72897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Challenge Problems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D1F218-2B78-88B6-48F2-1DC7992968A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29293747-7F17-4272-AC3D-D81E5C26F518}" type="slidenum">
              <a:rPr lang="en-US" smtClean="0"/>
              <a:pPr/>
              <a:t>135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2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BBAEA98-9384-16E2-3DA4-031113157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 1 - Wing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8791A65-373D-4426-7364-1CB31D9D4A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Create a simple wing model in OpenVSP</a:t>
            </a:r>
          </a:p>
          <a:p>
            <a:r>
              <a:rPr lang="en-US" dirty="0"/>
              <a:t>Import p3d into FlightStream</a:t>
            </a:r>
          </a:p>
          <a:p>
            <a:r>
              <a:rPr lang="en-US" dirty="0"/>
              <a:t>Extract cross sections at the root and tip and create a CCS file.</a:t>
            </a:r>
          </a:p>
          <a:p>
            <a:r>
              <a:rPr lang="en-US" dirty="0"/>
              <a:t>Analyze the wing from the CCS file.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3A7B15-F7CA-02F7-7DDC-7E8959DDC3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t>136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24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F3EAD-34AF-FFC3-4A35-2798BCC8C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 2 -Scripting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95ADF-3FAD-68ED-F4A8-B08D168B23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Set up a script that opens an fsm file and calculates the stability &amp; control derivatives for various angles of attack.</a:t>
            </a:r>
          </a:p>
          <a:p>
            <a:pPr marL="728663" lvl="1" indent="-385763">
              <a:buFont typeface="+mj-lt"/>
              <a:buAutoNum type="arabicPeriod"/>
            </a:pPr>
            <a:r>
              <a:rPr lang="en-US" dirty="0"/>
              <a:t>Setup your derivatives in the fsm file</a:t>
            </a:r>
          </a:p>
          <a:p>
            <a:pPr marL="728663" lvl="1" indent="-385763">
              <a:buFont typeface="+mj-lt"/>
              <a:buAutoNum type="arabicPeriod"/>
            </a:pPr>
            <a:r>
              <a:rPr lang="en-US" dirty="0"/>
              <a:t>Write the script to open, initialize, and run the SCT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7CCF6-9C81-53A8-B5B4-154A873A52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7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7979A-7DAD-0FA1-989B-D31B6D3E6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 3 – Pitching Aircraft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E52693-0F79-CB9B-5532-FB8617CC1D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Using the Commercial Airliner setup Unsteady Motions. </a:t>
            </a:r>
          </a:p>
          <a:p>
            <a:endParaRPr lang="en-US" dirty="0"/>
          </a:p>
          <a:p>
            <a:r>
              <a:rPr lang="en-US" dirty="0"/>
              <a:t>Use a Euclidean motion to pitch the aircraft up at a specified rate. </a:t>
            </a:r>
          </a:p>
          <a:p>
            <a:endParaRPr lang="en-US" dirty="0"/>
          </a:p>
          <a:p>
            <a:r>
              <a:rPr lang="en-US" dirty="0"/>
              <a:t>Now use a Custom motion to change the pitch angle of the aircraft. </a:t>
            </a:r>
          </a:p>
          <a:p>
            <a:pPr lvl="1"/>
            <a:r>
              <a:rPr lang="en-US" dirty="0"/>
              <a:t>Hint: first create a text file with the motions.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B750C4-77FE-5414-B5B0-9451875992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93747-7F17-4272-AC3D-D81E5C26F518}" type="slidenum">
              <a:rPr lang="en-US" smtClean="0"/>
              <a:pPr/>
              <a:t>138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5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17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945B3-E7D6-830E-C084-E56C8A692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 - Statistics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73FC9-5146-520E-31F0-D2E742A333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3544957" cy="3445524"/>
          </a:xfrm>
        </p:spPr>
        <p:txBody>
          <a:bodyPr/>
          <a:lstStyle/>
          <a:p>
            <a:r>
              <a:rPr lang="en-US" sz="1400" dirty="0"/>
              <a:t>Statistics show the mesh face/vertex count and the relative size of the geometry. 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65F942-0B94-098F-F074-3D494033B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A68875-7BD4-DE5B-4B7B-830ABC740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2887" y="1135554"/>
            <a:ext cx="5086695" cy="22980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1257B17-1786-BA66-73CC-B52D60778296}"/>
              </a:ext>
            </a:extLst>
          </p:cNvPr>
          <p:cNvSpPr/>
          <p:nvPr/>
        </p:nvSpPr>
        <p:spPr>
          <a:xfrm>
            <a:off x="864403" y="3861064"/>
            <a:ext cx="7401338" cy="614316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Check this window to make sure your model size is correct!</a:t>
            </a:r>
          </a:p>
        </p:txBody>
      </p:sp>
    </p:spTree>
    <p:extLst>
      <p:ext uri="{BB962C8B-B14F-4D97-AF65-F5344CB8AC3E}">
        <p14:creationId xmlns:p14="http://schemas.microsoft.com/office/powerpoint/2010/main" val="283654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85F9C-51FF-CE64-3860-39D980102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 – Control Menu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7634F7-A43F-24C2-0E30-91BB7E52E3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8664" y="975278"/>
            <a:ext cx="3438939" cy="344552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1400" dirty="0"/>
              <a:t>Simulation units can be changed here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400" dirty="0"/>
              <a:t>Angle for detecting/selecting features.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400" dirty="0"/>
              <a:t>Max angle for trailing edge detection.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400" dirty="0"/>
              <a:t>Angle for selecting base regions.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400" dirty="0"/>
              <a:t>Tolerance for agglomerating coincident vertex clusters into single vertices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11C167-C4E1-968B-1561-5403AF1646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03A399-C9AC-448F-6956-84216661A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019" y="1076745"/>
            <a:ext cx="5418981" cy="299001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839102E-9C05-EEE7-882E-7EF8648C4291}"/>
              </a:ext>
            </a:extLst>
          </p:cNvPr>
          <p:cNvSpPr/>
          <p:nvPr/>
        </p:nvSpPr>
        <p:spPr>
          <a:xfrm>
            <a:off x="3551583" y="1444620"/>
            <a:ext cx="230275" cy="2311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D1A47F-D90D-7332-11B8-6F0608345D1C}"/>
              </a:ext>
            </a:extLst>
          </p:cNvPr>
          <p:cNvSpPr/>
          <p:nvPr/>
        </p:nvSpPr>
        <p:spPr>
          <a:xfrm>
            <a:off x="3551583" y="1697521"/>
            <a:ext cx="230275" cy="2311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B71258-91A2-8A34-483C-A32D8B02128E}"/>
              </a:ext>
            </a:extLst>
          </p:cNvPr>
          <p:cNvSpPr/>
          <p:nvPr/>
        </p:nvSpPr>
        <p:spPr>
          <a:xfrm>
            <a:off x="3551583" y="1950422"/>
            <a:ext cx="230275" cy="2311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994BB5-3C1C-9FA0-C7CC-C24CDEBD65FB}"/>
              </a:ext>
            </a:extLst>
          </p:cNvPr>
          <p:cNvSpPr/>
          <p:nvPr/>
        </p:nvSpPr>
        <p:spPr>
          <a:xfrm>
            <a:off x="3551583" y="2203323"/>
            <a:ext cx="230275" cy="2311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C10061-BFE6-DDEE-3550-CB60E67B51D8}"/>
              </a:ext>
            </a:extLst>
          </p:cNvPr>
          <p:cNvSpPr/>
          <p:nvPr/>
        </p:nvSpPr>
        <p:spPr>
          <a:xfrm>
            <a:off x="3551583" y="2456225"/>
            <a:ext cx="230275" cy="2311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26670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97817-F153-5E90-1509-36087FD75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Interface – Solver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253BC-AB2D-8A54-123B-DA67D3304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4353339" cy="3445524"/>
          </a:xfrm>
        </p:spPr>
        <p:txBody>
          <a:bodyPr/>
          <a:lstStyle/>
          <a:p>
            <a:r>
              <a:rPr lang="en-US" sz="1400" dirty="0"/>
              <a:t>Angle-of-Attack, Side-slip Angle: </a:t>
            </a:r>
            <a:r>
              <a:rPr lang="en-US" sz="1400" dirty="0">
                <a:effectLst/>
              </a:rPr>
              <a:t>values vary between -89</a:t>
            </a:r>
            <a:r>
              <a:rPr lang="en-US" sz="1400" baseline="30000" dirty="0">
                <a:effectLst/>
              </a:rPr>
              <a:t>o</a:t>
            </a:r>
            <a:r>
              <a:rPr lang="en-US" sz="1400" dirty="0">
                <a:effectLst/>
              </a:rPr>
              <a:t> and +89</a:t>
            </a:r>
            <a:r>
              <a:rPr lang="en-US" sz="1400" baseline="30000" dirty="0">
                <a:effectLst/>
              </a:rPr>
              <a:t>o</a:t>
            </a:r>
            <a:r>
              <a:rPr lang="en-US" sz="1400" dirty="0">
                <a:effectLst/>
              </a:rPr>
              <a:t>. The default value is 0</a:t>
            </a:r>
            <a:r>
              <a:rPr lang="en-US" sz="1400" baseline="30000" dirty="0">
                <a:effectLst/>
              </a:rPr>
              <a:t>o</a:t>
            </a:r>
            <a:r>
              <a:rPr lang="en-US" sz="1400" dirty="0">
                <a:effectLst/>
              </a:rPr>
              <a:t>. </a:t>
            </a:r>
            <a:endParaRPr lang="en-US" sz="1400" dirty="0"/>
          </a:p>
          <a:p>
            <a:r>
              <a:rPr lang="en-US" sz="1400" dirty="0"/>
              <a:t>Reference velocity, Reference length and Reference area are used to convert the forces and moments evaluated by </a:t>
            </a:r>
            <a:r>
              <a:rPr lang="en-US" sz="1400" dirty="0" err="1"/>
              <a:t>FlightStream</a:t>
            </a:r>
            <a:r>
              <a:rPr lang="en-US" sz="1400" dirty="0"/>
              <a:t> into dimensionless coefficients. The reference velocity is used in conjunction with the fluid density</a:t>
            </a:r>
          </a:p>
          <a:p>
            <a:r>
              <a:rPr lang="en-US" sz="1400" dirty="0"/>
              <a:t>Parallel threads allow computation speed up by using multiple CPUs</a:t>
            </a:r>
          </a:p>
          <a:p>
            <a:r>
              <a:rPr lang="en-US" sz="1400" dirty="0"/>
              <a:t>Minimum Cp: Minimum value allowable of Cp. Useful to stabilizing solutions. </a:t>
            </a:r>
          </a:p>
          <a:p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0AAB21-2472-4A96-739E-C3FC5793E4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B6DF85-6770-8B7C-D15B-381B2798B4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72"/>
          <a:stretch/>
        </p:blipFill>
        <p:spPr>
          <a:xfrm>
            <a:off x="5202280" y="975278"/>
            <a:ext cx="3941720" cy="201725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41C5B53-FDCF-1494-AAA1-E6D535742679}"/>
                  </a:ext>
                </a:extLst>
              </p:cNvPr>
              <p:cNvSpPr txBox="1"/>
              <p:nvPr/>
            </p:nvSpPr>
            <p:spPr>
              <a:xfrm>
                <a:off x="5668004" y="3529060"/>
                <a:ext cx="2190471" cy="74026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𝜌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𝑟𝑒𝑓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41C5B53-FDCF-1494-AAA1-E6D535742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8004" y="3529060"/>
                <a:ext cx="2190471" cy="74026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49B68906-68A8-02C9-A1A9-975A5316AE77}"/>
              </a:ext>
            </a:extLst>
          </p:cNvPr>
          <p:cNvSpPr txBox="1"/>
          <p:nvPr/>
        </p:nvSpPr>
        <p:spPr>
          <a:xfrm>
            <a:off x="5389708" y="3212305"/>
            <a:ext cx="37542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Non-dimensionalization of moment example</a:t>
            </a:r>
          </a:p>
        </p:txBody>
      </p:sp>
    </p:spTree>
    <p:extLst>
      <p:ext uri="{BB962C8B-B14F-4D97-AF65-F5344CB8AC3E}">
        <p14:creationId xmlns:p14="http://schemas.microsoft.com/office/powerpoint/2010/main" val="356326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E90CD-F25F-6F8F-82A4-552F6BBF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Manual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34FB91-A57B-661A-4C32-9F69DC0162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158322"/>
          </a:xfrm>
        </p:spPr>
        <p:txBody>
          <a:bodyPr/>
          <a:lstStyle/>
          <a:p>
            <a:r>
              <a:rPr lang="en-US" dirty="0"/>
              <a:t>Refer to the User Manual!</a:t>
            </a:r>
          </a:p>
          <a:p>
            <a:r>
              <a:rPr lang="en-US" dirty="0"/>
              <a:t>There is a lot of questions that can be answered here.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DBCE6D-3A0E-5E66-6219-649B9CF76F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96370C-6FB1-F69B-74C8-60EDD2B46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6923" y="2303506"/>
            <a:ext cx="4023387" cy="21757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EEB97E-7EA6-61EF-687C-E4363783E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131" y="2583106"/>
            <a:ext cx="2508695" cy="9318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5028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AA7F45D-9678-40A0-A320-9E6C9A5537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1764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E90CD-F25F-6F8F-82A4-552F6BBF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- Basics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DBCE6D-3A0E-5E66-6219-649B9CF76F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093D72-E3BE-B49E-E0DC-98F60B7FD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928" y="910038"/>
            <a:ext cx="5374775" cy="28800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6A19D3-FFD6-093C-6E0A-4B24AC46A349}"/>
              </a:ext>
            </a:extLst>
          </p:cNvPr>
          <p:cNvSpPr txBox="1"/>
          <p:nvPr/>
        </p:nvSpPr>
        <p:spPr>
          <a:xfrm>
            <a:off x="1103953" y="1512500"/>
            <a:ext cx="890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IGS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2C012E-F9F1-A244-AE00-46B69CFDE9A3}"/>
              </a:ext>
            </a:extLst>
          </p:cNvPr>
          <p:cNvSpPr txBox="1"/>
          <p:nvPr/>
        </p:nvSpPr>
        <p:spPr>
          <a:xfrm>
            <a:off x="1180457" y="2975069"/>
            <a:ext cx="737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STL</a:t>
            </a:r>
          </a:p>
        </p:txBody>
      </p:sp>
    </p:spTree>
    <p:extLst>
      <p:ext uri="{BB962C8B-B14F-4D97-AF65-F5344CB8AC3E}">
        <p14:creationId xmlns:p14="http://schemas.microsoft.com/office/powerpoint/2010/main" val="284264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84E39-1710-F842-A5C9-BA5C1F47E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Outline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9D3699E5-CF74-4346-B464-7FC114D489A5}"/>
              </a:ext>
            </a:extLst>
          </p:cNvPr>
          <p:cNvSpPr txBox="1">
            <a:spLocks/>
          </p:cNvSpPr>
          <p:nvPr/>
        </p:nvSpPr>
        <p:spPr>
          <a:xfrm>
            <a:off x="457200" y="4645152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51B5984-C094-0A42-BFB6-9F57449A1222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0C89F9-1725-EAAD-276E-0FA2F60F8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numCol="2"/>
          <a:lstStyle/>
          <a:p>
            <a:pPr marL="457200" indent="-457200">
              <a:buFont typeface="+mj-lt"/>
              <a:buAutoNum type="arabicPeriod"/>
            </a:pPr>
            <a:r>
              <a:rPr lang="en-US" sz="1600" dirty="0"/>
              <a:t>Fundamentals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User Interface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CAD</a:t>
            </a:r>
          </a:p>
          <a:p>
            <a:pPr lvl="1"/>
            <a:r>
              <a:rPr lang="en-US" sz="1600" dirty="0"/>
              <a:t>Import, Repair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Mesh</a:t>
            </a:r>
          </a:p>
          <a:p>
            <a:pPr lvl="1"/>
            <a:r>
              <a:rPr lang="en-US" sz="1600" dirty="0"/>
              <a:t>Import mesh, Topology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Physics</a:t>
            </a:r>
          </a:p>
          <a:p>
            <a:pPr lvl="1"/>
            <a:r>
              <a:rPr lang="en-US" sz="1600" dirty="0"/>
              <a:t>Trailing edges, Wake termination, Actuators, Inlets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Solver</a:t>
            </a:r>
          </a:p>
          <a:p>
            <a:pPr lvl="1"/>
            <a:r>
              <a:rPr lang="en-US" sz="1600" dirty="0"/>
              <a:t>Viscosity, Steady subsonic solver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Unsteady Solver + Motions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Plots</a:t>
            </a:r>
          </a:p>
          <a:p>
            <a:pPr lvl="1"/>
            <a:r>
              <a:rPr lang="en-US" sz="1600" dirty="0"/>
              <a:t>Forces, Residuals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Toolboxes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Post - Processing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Scripting</a:t>
            </a:r>
          </a:p>
          <a:p>
            <a:endParaRPr lang="en-US" sz="16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FF33F52-4916-1283-418F-96AEA7E1A4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39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2E921-9C0C-8B73-410A-2E6D4E81F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-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28D353-DA49-A23A-C379-E6B44F711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600" dirty="0"/>
              <a:t>Users can utilize CAD to build Meshes in variety of ways. </a:t>
            </a:r>
          </a:p>
          <a:p>
            <a:r>
              <a:rPr lang="en-US" sz="1600" dirty="0"/>
              <a:t>In </a:t>
            </a:r>
            <a:r>
              <a:rPr lang="en-US" sz="1600" dirty="0" err="1"/>
              <a:t>FlightStream</a:t>
            </a:r>
            <a:r>
              <a:rPr lang="en-US" sz="1600" dirty="0"/>
              <a:t>, CAD can be:</a:t>
            </a:r>
          </a:p>
          <a:p>
            <a:pPr lvl="1"/>
            <a:r>
              <a:rPr lang="en-US" sz="1600" dirty="0"/>
              <a:t>Imported from an IGS (only)</a:t>
            </a:r>
          </a:p>
          <a:p>
            <a:pPr lvl="1"/>
            <a:r>
              <a:rPr lang="en-US" sz="1600" dirty="0"/>
              <a:t>Generated from basic shape primitives: Cylinder, box, o-give, sphere</a:t>
            </a:r>
          </a:p>
          <a:p>
            <a:pPr lvl="1"/>
            <a:r>
              <a:rPr lang="en-US" sz="1600" dirty="0"/>
              <a:t>Constructed from cross section curves (CCS)</a:t>
            </a:r>
          </a:p>
          <a:p>
            <a:pPr lvl="1"/>
            <a:r>
              <a:rPr lang="en-US" sz="1600" dirty="0"/>
              <a:t>Constructed from an existing mesh (STL)</a:t>
            </a:r>
          </a:p>
          <a:p>
            <a:endParaRPr lang="en-US" sz="1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180AB4-668E-47CD-9400-EA81502A12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B3D788-3D27-BD4C-9714-584092053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290" y="3319703"/>
            <a:ext cx="1198682" cy="1226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F7E40F-3494-B01F-3E82-389E1DE2C9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13" b="10872"/>
          <a:stretch/>
        </p:blipFill>
        <p:spPr>
          <a:xfrm>
            <a:off x="1230074" y="3121558"/>
            <a:ext cx="2569052" cy="156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13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ED68F-1EF8-D78F-DBB1-8F5A8D531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- Manipulating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AB2E7-657F-E4B3-7A5B-A4ABE6BFEE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406347" cy="3445524"/>
          </a:xfrm>
        </p:spPr>
        <p:txBody>
          <a:bodyPr/>
          <a:lstStyle/>
          <a:p>
            <a:r>
              <a:rPr lang="en-US" sz="1600" dirty="0"/>
              <a:t>After creating/importing CAD, the user can scale, rotate, and translate geometry. </a:t>
            </a:r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Splitting the geometry faces into components is best practice.</a:t>
            </a:r>
          </a:p>
          <a:p>
            <a:pPr lvl="1"/>
            <a:r>
              <a:rPr lang="en-US" sz="1600" dirty="0"/>
              <a:t>For example, split wing faces, horizontal stabilizer, fuselages, etc.</a:t>
            </a:r>
          </a:p>
          <a:p>
            <a:endParaRPr lang="en-US" sz="1600" dirty="0"/>
          </a:p>
          <a:p>
            <a:endParaRPr lang="en-US" sz="10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45110F-09D2-8F9D-D90D-FBBD69F50A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49A9F3-6676-950B-DEFB-472ABB3FD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880" y="975278"/>
            <a:ext cx="3747715" cy="9730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F80F7C-C4E2-73A0-ECA2-56C3CB28D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357" y="2198043"/>
            <a:ext cx="2002534" cy="199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1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9E5C1-B00E-8071-7E12-787E38F70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- Tessellation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5D5B4B-DF91-606E-A10B-A617C63EDD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198079"/>
          </a:xfrm>
        </p:spPr>
        <p:txBody>
          <a:bodyPr/>
          <a:lstStyle/>
          <a:p>
            <a:r>
              <a:rPr lang="en-US" sz="1400" dirty="0"/>
              <a:t>In the CAD window you can re-tesselate faces with either the </a:t>
            </a:r>
            <a:r>
              <a:rPr lang="en-US" sz="1400" i="1" dirty="0"/>
              <a:t>aligned </a:t>
            </a:r>
            <a:r>
              <a:rPr lang="en-US" sz="1400" i="1" dirty="0" err="1"/>
              <a:t>mesher</a:t>
            </a:r>
            <a:r>
              <a:rPr lang="en-US" sz="1400" i="1" dirty="0"/>
              <a:t> </a:t>
            </a:r>
            <a:r>
              <a:rPr lang="en-US" sz="1400" dirty="0"/>
              <a:t>or </a:t>
            </a:r>
            <a:r>
              <a:rPr lang="en-US" sz="1400" i="1" dirty="0"/>
              <a:t>trimmed </a:t>
            </a:r>
            <a:r>
              <a:rPr lang="en-US" sz="1400" i="1" dirty="0" err="1"/>
              <a:t>mesher</a:t>
            </a:r>
            <a:r>
              <a:rPr lang="en-US" sz="1400" i="1" dirty="0"/>
              <a:t>. </a:t>
            </a:r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8C1B6D-9AB6-1268-9541-1F2F72FFDB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960CA6-18A5-017B-C6A4-66CC5701DA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945" y="2042222"/>
            <a:ext cx="1708977" cy="1662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0B89BD-275B-FE51-153E-AE7715E61372}"/>
              </a:ext>
            </a:extLst>
          </p:cNvPr>
          <p:cNvSpPr txBox="1"/>
          <p:nvPr/>
        </p:nvSpPr>
        <p:spPr>
          <a:xfrm>
            <a:off x="700037" y="1790088"/>
            <a:ext cx="1532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Baseline mesh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411D8E-3C9A-B59E-0F5F-4284D5596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1701" y="1964355"/>
            <a:ext cx="1979782" cy="17904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BBC64D-371A-384A-DA0E-06DE83FE4D98}"/>
              </a:ext>
            </a:extLst>
          </p:cNvPr>
          <p:cNvSpPr txBox="1"/>
          <p:nvPr/>
        </p:nvSpPr>
        <p:spPr>
          <a:xfrm>
            <a:off x="3589794" y="1712221"/>
            <a:ext cx="1585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Trimmed mesh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5305BF-80CF-790B-878E-840C7CE087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008" y="2145352"/>
            <a:ext cx="1728667" cy="16647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B946520-31F5-563D-B29B-0CD90941BAD1}"/>
              </a:ext>
            </a:extLst>
          </p:cNvPr>
          <p:cNvSpPr txBox="1"/>
          <p:nvPr/>
        </p:nvSpPr>
        <p:spPr>
          <a:xfrm>
            <a:off x="6731974" y="1708552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Aligned mesh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D6CC3A-160F-C8E7-AB1F-CD63298DD0AC}"/>
              </a:ext>
            </a:extLst>
          </p:cNvPr>
          <p:cNvSpPr txBox="1"/>
          <p:nvPr/>
        </p:nvSpPr>
        <p:spPr>
          <a:xfrm>
            <a:off x="3669017" y="3705093"/>
            <a:ext cx="1546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(unstructured)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9ADCB9-9D83-F7F2-8BE3-B87CCEB3E12C}"/>
              </a:ext>
            </a:extLst>
          </p:cNvPr>
          <p:cNvSpPr txBox="1"/>
          <p:nvPr/>
        </p:nvSpPr>
        <p:spPr>
          <a:xfrm>
            <a:off x="6686673" y="3752921"/>
            <a:ext cx="1703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(mapped edges)</a:t>
            </a:r>
          </a:p>
        </p:txBody>
      </p:sp>
    </p:spTree>
    <p:extLst>
      <p:ext uri="{BB962C8B-B14F-4D97-AF65-F5344CB8AC3E}">
        <p14:creationId xmlns:p14="http://schemas.microsoft.com/office/powerpoint/2010/main" val="398050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49883-A682-ADB4-E9F1-04C5A4E59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Trimmed Mesher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EA6C96-A694-5E2B-F169-D74173B6F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995530" cy="3445524"/>
          </a:xfrm>
        </p:spPr>
        <p:txBody>
          <a:bodyPr/>
          <a:lstStyle/>
          <a:p>
            <a:r>
              <a:rPr lang="en-US" sz="1600" dirty="0"/>
              <a:t>Trimmed </a:t>
            </a:r>
            <a:r>
              <a:rPr lang="en-US" sz="1600" dirty="0" err="1"/>
              <a:t>mesher</a:t>
            </a:r>
            <a:r>
              <a:rPr lang="en-US" sz="1600" dirty="0"/>
              <a:t> is an unstructured edge-size based mesh generator.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See User Manual for more details on these options.</a:t>
            </a:r>
          </a:p>
          <a:p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F40F9-E42A-1EFF-BF25-411AB1D668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F5EBEB-AAFD-208F-CB43-768EDF0B2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765" y="951470"/>
            <a:ext cx="2659897" cy="271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2255-B5F1-3611-4EFC-369655DA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Aligned Mesher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74154-D914-ABBE-1F18-3D7436BBCA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993524" cy="3445524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i="1" dirty="0"/>
              <a:t>aligned </a:t>
            </a:r>
            <a:r>
              <a:rPr lang="en-US" i="1" dirty="0" err="1"/>
              <a:t>mesher</a:t>
            </a:r>
            <a:r>
              <a:rPr lang="en-US" i="1" dirty="0"/>
              <a:t> </a:t>
            </a:r>
            <a:r>
              <a:rPr lang="en-US" dirty="0"/>
              <a:t>allows the user to created mapped meshes on quad face sheets. </a:t>
            </a:r>
          </a:p>
          <a:p>
            <a:r>
              <a:rPr lang="en-US" dirty="0"/>
              <a:t>The face directionality follows: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Green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Blue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Cyan</a:t>
            </a:r>
          </a:p>
          <a:p>
            <a:r>
              <a:rPr lang="en-US" dirty="0"/>
              <a:t>You can specify node count and growth rate on each side.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454987-EAEA-08D8-F25D-C7E3682837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CF310CB-B313-869F-3678-3BEE160DC19F}"/>
              </a:ext>
            </a:extLst>
          </p:cNvPr>
          <p:cNvGrpSpPr/>
          <p:nvPr/>
        </p:nvGrpSpPr>
        <p:grpSpPr>
          <a:xfrm>
            <a:off x="4590638" y="780511"/>
            <a:ext cx="4500600" cy="3582478"/>
            <a:chOff x="7561602" y="1987489"/>
            <a:chExt cx="4500600" cy="358247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51DE561-1344-1692-D677-3EEDBA54F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>
              <a:off x="8268663" y="2380448"/>
              <a:ext cx="3173086" cy="2939063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0041044-0209-624E-BEE9-77A73D456656}"/>
                </a:ext>
              </a:extLst>
            </p:cNvPr>
            <p:cNvSpPr/>
            <p:nvPr/>
          </p:nvSpPr>
          <p:spPr>
            <a:xfrm>
              <a:off x="8030558" y="4880882"/>
              <a:ext cx="355116" cy="365125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D394B09-48B9-04FF-EBE5-039ADAD99248}"/>
                </a:ext>
              </a:extLst>
            </p:cNvPr>
            <p:cNvSpPr/>
            <p:nvPr/>
          </p:nvSpPr>
          <p:spPr>
            <a:xfrm>
              <a:off x="8030558" y="2127815"/>
              <a:ext cx="355116" cy="365125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CA492CB-6C09-0069-926D-6ADFBF1371FF}"/>
                </a:ext>
              </a:extLst>
            </p:cNvPr>
            <p:cNvSpPr/>
            <p:nvPr/>
          </p:nvSpPr>
          <p:spPr>
            <a:xfrm>
              <a:off x="11262522" y="2080873"/>
              <a:ext cx="355116" cy="365125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28248A8-6A29-F7B5-3973-340F556361B5}"/>
                </a:ext>
              </a:extLst>
            </p:cNvPr>
            <p:cNvSpPr/>
            <p:nvPr/>
          </p:nvSpPr>
          <p:spPr>
            <a:xfrm>
              <a:off x="11293630" y="4880882"/>
              <a:ext cx="355116" cy="365125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E98A69-10D6-39B9-07AF-A12B35486687}"/>
                </a:ext>
              </a:extLst>
            </p:cNvPr>
            <p:cNvSpPr txBox="1"/>
            <p:nvPr/>
          </p:nvSpPr>
          <p:spPr>
            <a:xfrm>
              <a:off x="7561602" y="3502245"/>
              <a:ext cx="8240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Source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EA88DD4-D12E-CC23-78F5-37864D741A3B}"/>
                </a:ext>
              </a:extLst>
            </p:cNvPr>
            <p:cNvSpPr txBox="1"/>
            <p:nvPr/>
          </p:nvSpPr>
          <p:spPr>
            <a:xfrm>
              <a:off x="11297505" y="3521162"/>
              <a:ext cx="7646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Target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7079041-935F-3E0D-B0BC-A0FA487B37A6}"/>
                </a:ext>
              </a:extLst>
            </p:cNvPr>
            <p:cNvSpPr txBox="1"/>
            <p:nvPr/>
          </p:nvSpPr>
          <p:spPr>
            <a:xfrm>
              <a:off x="9363053" y="1987489"/>
              <a:ext cx="974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Sweep 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B8E61E-EADC-FABE-4260-81FA82FDB3FA}"/>
                </a:ext>
              </a:extLst>
            </p:cNvPr>
            <p:cNvSpPr txBox="1"/>
            <p:nvPr/>
          </p:nvSpPr>
          <p:spPr>
            <a:xfrm>
              <a:off x="9386576" y="5200635"/>
              <a:ext cx="9741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Sweep 2</a:t>
              </a:r>
            </a:p>
          </p:txBody>
        </p:sp>
        <p:sp>
          <p:nvSpPr>
            <p:cNvPr id="15" name="Arrow: Curved Down 14">
              <a:extLst>
                <a:ext uri="{FF2B5EF4-FFF2-40B4-BE49-F238E27FC236}">
                  <a16:creationId xmlns:a16="http://schemas.microsoft.com/office/drawing/2014/main" id="{D6EE080B-4194-6CE2-50F1-A3DDDB823B49}"/>
                </a:ext>
              </a:extLst>
            </p:cNvPr>
            <p:cNvSpPr/>
            <p:nvPr/>
          </p:nvSpPr>
          <p:spPr>
            <a:xfrm>
              <a:off x="9386576" y="3067591"/>
              <a:ext cx="1069942" cy="465787"/>
            </a:xfrm>
            <a:prstGeom prst="curvedDown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Arrow: Curved Down 15">
              <a:extLst>
                <a:ext uri="{FF2B5EF4-FFF2-40B4-BE49-F238E27FC236}">
                  <a16:creationId xmlns:a16="http://schemas.microsoft.com/office/drawing/2014/main" id="{B8E4EDF3-E0B1-142A-0A07-BB2F0C28076F}"/>
                </a:ext>
              </a:extLst>
            </p:cNvPr>
            <p:cNvSpPr/>
            <p:nvPr/>
          </p:nvSpPr>
          <p:spPr>
            <a:xfrm flipH="1" flipV="1">
              <a:off x="9315171" y="4047906"/>
              <a:ext cx="1069942" cy="465787"/>
            </a:xfrm>
            <a:prstGeom prst="curvedDown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E6360C7-3276-0D80-6B18-213348A4C2F0}"/>
                </a:ext>
              </a:extLst>
            </p:cNvPr>
            <p:cNvCxnSpPr/>
            <p:nvPr/>
          </p:nvCxnSpPr>
          <p:spPr>
            <a:xfrm flipV="1">
              <a:off x="8153400" y="2680677"/>
              <a:ext cx="0" cy="3869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E2F29F8A-A8EF-D703-BB2E-D7FC2F0E14AC}"/>
                </a:ext>
              </a:extLst>
            </p:cNvPr>
            <p:cNvCxnSpPr>
              <a:cxnSpLocks/>
            </p:cNvCxnSpPr>
            <p:nvPr/>
          </p:nvCxnSpPr>
          <p:spPr>
            <a:xfrm>
              <a:off x="8201518" y="4271000"/>
              <a:ext cx="0" cy="49119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551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DC4DA-DF15-819A-5607-522061102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Curves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850660-1258-1ECE-FCF4-4A5841BE08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105313"/>
          </a:xfrm>
        </p:spPr>
        <p:txBody>
          <a:bodyPr/>
          <a:lstStyle/>
          <a:p>
            <a:r>
              <a:rPr lang="en-US" dirty="0"/>
              <a:t>At the CAD level, geometry curves maintain their </a:t>
            </a:r>
            <a:r>
              <a:rPr lang="en-US" i="1" dirty="0"/>
              <a:t>true</a:t>
            </a:r>
            <a:r>
              <a:rPr lang="en-US" dirty="0"/>
              <a:t> geometric representation. In other words, they are independent of CAD tessellation.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AB452B-BE78-BECC-D9B7-382C878241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8A66CA-F0A1-45DC-D17D-C27706B4D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545" y="2031847"/>
            <a:ext cx="6910910" cy="206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37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E92C5-C429-1439-B5C0-3F71E6B4F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Box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04FA9-4028-65A8-6036-90E913BFAE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92265"/>
          </a:xfrm>
        </p:spPr>
        <p:txBody>
          <a:bodyPr/>
          <a:lstStyle/>
          <a:p>
            <a:r>
              <a:rPr lang="en-US" dirty="0"/>
              <a:t>We’ll start our exploration by creating and meshing a box.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4201D4-44A8-7E30-714E-47BE668E04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766483-17FC-81C9-76E3-6DB2FC583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695" y="1510887"/>
            <a:ext cx="3302640" cy="24893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EC6CAB-6A74-1372-7B08-0CFA49E95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6" y="1799948"/>
            <a:ext cx="2190032" cy="205906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AD5FB6D-452F-1D66-894F-B603D83B27EC}"/>
              </a:ext>
            </a:extLst>
          </p:cNvPr>
          <p:cNvSpPr/>
          <p:nvPr/>
        </p:nvSpPr>
        <p:spPr>
          <a:xfrm>
            <a:off x="142764" y="1398732"/>
            <a:ext cx="398738" cy="40121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158A491-DB77-2614-EB4E-4A5B859EF1E1}"/>
              </a:ext>
            </a:extLst>
          </p:cNvPr>
          <p:cNvSpPr/>
          <p:nvPr/>
        </p:nvSpPr>
        <p:spPr>
          <a:xfrm>
            <a:off x="2322913" y="1371284"/>
            <a:ext cx="402336" cy="40233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1D1B8A-3DBF-F8CA-AFE9-269C9FAD2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368" y="1783797"/>
            <a:ext cx="2941695" cy="1721474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E1D25E7E-DE4D-22DE-0BD3-32787B43C092}"/>
              </a:ext>
            </a:extLst>
          </p:cNvPr>
          <p:cNvSpPr/>
          <p:nvPr/>
        </p:nvSpPr>
        <p:spPr>
          <a:xfrm>
            <a:off x="5825144" y="1416366"/>
            <a:ext cx="402336" cy="402336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D4A11C-706C-0E44-9D69-5A17B0B3EC32}"/>
              </a:ext>
            </a:extLst>
          </p:cNvPr>
          <p:cNvSpPr txBox="1"/>
          <p:nvPr/>
        </p:nvSpPr>
        <p:spPr>
          <a:xfrm>
            <a:off x="142764" y="4023277"/>
            <a:ext cx="2122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Right click CAD&gt;New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E5B530-E87D-FE4F-CA41-7E3B8F696622}"/>
              </a:ext>
            </a:extLst>
          </p:cNvPr>
          <p:cNvSpPr txBox="1"/>
          <p:nvPr/>
        </p:nvSpPr>
        <p:spPr>
          <a:xfrm>
            <a:off x="2798736" y="4107920"/>
            <a:ext cx="2970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Right click CAD Model&gt;Create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87E029-FE46-8527-5BD9-E252D1613DAC}"/>
              </a:ext>
            </a:extLst>
          </p:cNvPr>
          <p:cNvSpPr txBox="1"/>
          <p:nvPr/>
        </p:nvSpPr>
        <p:spPr>
          <a:xfrm>
            <a:off x="6468675" y="3818946"/>
            <a:ext cx="1926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Create a new cube</a:t>
            </a:r>
          </a:p>
        </p:txBody>
      </p:sp>
    </p:spTree>
    <p:extLst>
      <p:ext uri="{BB962C8B-B14F-4D97-AF65-F5344CB8AC3E}">
        <p14:creationId xmlns:p14="http://schemas.microsoft.com/office/powerpoint/2010/main" val="172314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D8BA8-D4A9-7099-DBD1-4E9E40980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Box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C4C02A-1623-BCE8-5CE3-9C81AE1E60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B305DEF-78C5-9155-019A-A1B45EE33937}"/>
              </a:ext>
            </a:extLst>
          </p:cNvPr>
          <p:cNvGrpSpPr/>
          <p:nvPr/>
        </p:nvGrpSpPr>
        <p:grpSpPr>
          <a:xfrm>
            <a:off x="112490" y="1349828"/>
            <a:ext cx="9052212" cy="2489273"/>
            <a:chOff x="0" y="1904286"/>
            <a:chExt cx="11979842" cy="32943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53A81F-7740-0426-638B-F194A7835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729" y="2708958"/>
              <a:ext cx="2972058" cy="480102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83919C7-43CF-2B82-DCAA-D57B68F3E84B}"/>
                </a:ext>
              </a:extLst>
            </p:cNvPr>
            <p:cNvSpPr/>
            <p:nvPr/>
          </p:nvSpPr>
          <p:spPr>
            <a:xfrm>
              <a:off x="18354" y="2306622"/>
              <a:ext cx="402336" cy="4023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4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285BD0-8137-A5BF-FF98-5C413FFE279F}"/>
                </a:ext>
              </a:extLst>
            </p:cNvPr>
            <p:cNvSpPr txBox="1"/>
            <p:nvPr/>
          </p:nvSpPr>
          <p:spPr>
            <a:xfrm>
              <a:off x="0" y="3569019"/>
              <a:ext cx="3536864" cy="407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Enable face selection in toolbar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4FDEC75-B3E6-4F3E-A4C8-9B0D73906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10115" y="1997688"/>
              <a:ext cx="3332770" cy="2511446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0BDD623-8BBE-7DEE-E448-894F5E0FF8FD}"/>
                </a:ext>
              </a:extLst>
            </p:cNvPr>
            <p:cNvSpPr/>
            <p:nvPr/>
          </p:nvSpPr>
          <p:spPr>
            <a:xfrm>
              <a:off x="3636264" y="1997688"/>
              <a:ext cx="402336" cy="4023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5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9EDF4CF-CEFC-FCC6-45F5-3198F240F0DF}"/>
                </a:ext>
              </a:extLst>
            </p:cNvPr>
            <p:cNvSpPr txBox="1"/>
            <p:nvPr/>
          </p:nvSpPr>
          <p:spPr>
            <a:xfrm>
              <a:off x="3310115" y="4404363"/>
              <a:ext cx="3320477" cy="794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Select a face, and retessellate it</a:t>
              </a:r>
            </a:p>
            <a:p>
              <a:r>
                <a:rPr lang="en-US" sz="1100" dirty="0"/>
                <a:t>With the trimmed </a:t>
              </a:r>
              <a:r>
                <a:rPr lang="en-US" sz="1100" dirty="0" err="1"/>
                <a:t>mesher</a:t>
              </a:r>
              <a:endParaRPr lang="en-US" sz="1100" dirty="0"/>
            </a:p>
            <a:p>
              <a:r>
                <a:rPr lang="en-US" sz="1100" dirty="0"/>
                <a:t>*Toggle the wireframe to show mesh 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591DE1F-7428-C35E-E476-6CFD91AE3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87618" y="2163970"/>
              <a:ext cx="2514818" cy="2530059"/>
            </a:xfrm>
            <a:prstGeom prst="rect">
              <a:avLst/>
            </a:prstGeom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243EA7C-B622-CE24-EDA8-70B42DC87702}"/>
                </a:ext>
              </a:extLst>
            </p:cNvPr>
            <p:cNvSpPr/>
            <p:nvPr/>
          </p:nvSpPr>
          <p:spPr>
            <a:xfrm>
              <a:off x="6604792" y="1904286"/>
              <a:ext cx="402336" cy="4023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6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64F677F-850C-11D5-1017-D2894A646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10001" y="2400024"/>
              <a:ext cx="2169841" cy="2091313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7F30FDA-2F7F-E686-320A-1D66F6A89FC9}"/>
                </a:ext>
              </a:extLst>
            </p:cNvPr>
            <p:cNvSpPr/>
            <p:nvPr/>
          </p:nvSpPr>
          <p:spPr>
            <a:xfrm>
              <a:off x="9982200" y="1962802"/>
              <a:ext cx="402336" cy="402336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7</a:t>
              </a:r>
            </a:p>
          </p:txBody>
        </p:sp>
      </p:grpSp>
      <p:sp>
        <p:nvSpPr>
          <p:cNvPr id="16" name="Octagon 15">
            <a:extLst>
              <a:ext uri="{FF2B5EF4-FFF2-40B4-BE49-F238E27FC236}">
                <a16:creationId xmlns:a16="http://schemas.microsoft.com/office/drawing/2014/main" id="{2102300A-06E7-BB0A-E463-DB97D0A85EB9}"/>
              </a:ext>
            </a:extLst>
          </p:cNvPr>
          <p:cNvSpPr/>
          <p:nvPr/>
        </p:nvSpPr>
        <p:spPr>
          <a:xfrm>
            <a:off x="8539559" y="4088088"/>
            <a:ext cx="401872" cy="370235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73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A9A6F-A4AD-5813-D644-EE9D8D30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NASA CRM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8FCCB-157E-E6DB-63D0-3436A9CC70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476151"/>
          </a:xfrm>
        </p:spPr>
        <p:txBody>
          <a:bodyPr/>
          <a:lstStyle/>
          <a:p>
            <a:r>
              <a:rPr lang="en-US" dirty="0"/>
              <a:t>Let’s import the NASA CRM – IGS file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DF8C8-F3F6-B6DE-53FA-D6FF0CDD92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D0C735-485E-0B64-3A8A-665D84DAE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1706053"/>
            <a:ext cx="2742162" cy="18904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0DCDC7-AD93-E44E-B865-7849BAB7E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597" y="1807838"/>
            <a:ext cx="1668135" cy="18418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BD33979-A0B2-65F7-C2AA-0711AE40D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93" y="1831165"/>
            <a:ext cx="1899821" cy="192298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FABA81EE-9F9D-AD65-22E1-6F579B897320}"/>
              </a:ext>
            </a:extLst>
          </p:cNvPr>
          <p:cNvSpPr/>
          <p:nvPr/>
        </p:nvSpPr>
        <p:spPr>
          <a:xfrm>
            <a:off x="451493" y="1475023"/>
            <a:ext cx="303064" cy="30494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6D6A3E-8AA0-5587-61EE-DCD683B6A3DF}"/>
              </a:ext>
            </a:extLst>
          </p:cNvPr>
          <p:cNvSpPr/>
          <p:nvPr/>
        </p:nvSpPr>
        <p:spPr>
          <a:xfrm>
            <a:off x="3136609" y="1490250"/>
            <a:ext cx="305798" cy="30579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7C2879-3C14-F41C-2AAF-60E61276FDA0}"/>
              </a:ext>
            </a:extLst>
          </p:cNvPr>
          <p:cNvSpPr txBox="1"/>
          <p:nvPr/>
        </p:nvSpPr>
        <p:spPr>
          <a:xfrm>
            <a:off x="3322141" y="3840989"/>
            <a:ext cx="1478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*Leave defaults</a:t>
            </a:r>
          </a:p>
        </p:txBody>
      </p:sp>
    </p:spTree>
    <p:extLst>
      <p:ext uri="{BB962C8B-B14F-4D97-AF65-F5344CB8AC3E}">
        <p14:creationId xmlns:p14="http://schemas.microsoft.com/office/powerpoint/2010/main" val="377059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715F2-79DA-1145-6E60-3C957AA4B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NASA CRM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A4466-09F4-B3DD-2F13-A86D80B451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461636"/>
          </a:xfrm>
        </p:spPr>
        <p:txBody>
          <a:bodyPr/>
          <a:lstStyle/>
          <a:p>
            <a:r>
              <a:rPr lang="en-US" dirty="0"/>
              <a:t>Now we’ll </a:t>
            </a:r>
            <a:r>
              <a:rPr lang="en-US" dirty="0" err="1"/>
              <a:t>remesh</a:t>
            </a:r>
            <a:r>
              <a:rPr lang="en-US" dirty="0"/>
              <a:t> a face using the aligned </a:t>
            </a:r>
            <a:r>
              <a:rPr lang="en-US" dirty="0" err="1"/>
              <a:t>mesher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BBC23-9AFB-8AB3-7EC8-BB21B006FF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B317C6-9EC9-39F4-C6B8-5EDC74FA4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756" y="1550959"/>
            <a:ext cx="2676260" cy="14900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393F35-B9AF-8AB1-0416-BC24F5BA97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0" r="6554"/>
          <a:stretch/>
        </p:blipFill>
        <p:spPr>
          <a:xfrm>
            <a:off x="3566755" y="1883354"/>
            <a:ext cx="2407059" cy="158860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EC9CC62-14C3-7F8E-4E65-64CFAF2352D4}"/>
              </a:ext>
            </a:extLst>
          </p:cNvPr>
          <p:cNvSpPr/>
          <p:nvPr/>
        </p:nvSpPr>
        <p:spPr>
          <a:xfrm>
            <a:off x="279711" y="1547286"/>
            <a:ext cx="354977" cy="3549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BAB50C-1681-3F02-BE5D-9925183E0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87" y="1903201"/>
            <a:ext cx="2407058" cy="4437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69204D-B832-4BD9-A989-5F5A3980454C}"/>
              </a:ext>
            </a:extLst>
          </p:cNvPr>
          <p:cNvSpPr txBox="1"/>
          <p:nvPr/>
        </p:nvSpPr>
        <p:spPr>
          <a:xfrm>
            <a:off x="438012" y="2455784"/>
            <a:ext cx="31287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Click the green cube to show the normal</a:t>
            </a:r>
          </a:p>
          <a:p>
            <a:r>
              <a:rPr lang="en-US" sz="1100" dirty="0">
                <a:solidFill>
                  <a:srgbClr val="00B050"/>
                </a:solidFill>
              </a:rPr>
              <a:t>Green</a:t>
            </a:r>
            <a:r>
              <a:rPr lang="en-US" sz="1100" dirty="0"/>
              <a:t> shading is normal pointing outward.</a:t>
            </a:r>
          </a:p>
          <a:p>
            <a:r>
              <a:rPr lang="en-US" sz="1100" dirty="0">
                <a:solidFill>
                  <a:srgbClr val="FF0000"/>
                </a:solidFill>
              </a:rPr>
              <a:t>Red</a:t>
            </a:r>
            <a:r>
              <a:rPr lang="en-US" sz="1100" dirty="0"/>
              <a:t> is normal pointing in.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6ACEF7-BA39-3B3D-44D0-CBA8FC6C54B1}"/>
              </a:ext>
            </a:extLst>
          </p:cNvPr>
          <p:cNvSpPr txBox="1"/>
          <p:nvPr/>
        </p:nvSpPr>
        <p:spPr>
          <a:xfrm>
            <a:off x="3588610" y="3833948"/>
            <a:ext cx="2836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Select the face, right click</a:t>
            </a:r>
          </a:p>
          <a:p>
            <a:r>
              <a:rPr lang="en-US" sz="1400" dirty="0" err="1"/>
              <a:t>Retessellate</a:t>
            </a:r>
            <a:r>
              <a:rPr lang="en-US" sz="1400" dirty="0"/>
              <a:t> &gt; Aligned mesher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7FC397-09D5-6761-496C-C46C954349B7}"/>
              </a:ext>
            </a:extLst>
          </p:cNvPr>
          <p:cNvSpPr txBox="1"/>
          <p:nvPr/>
        </p:nvSpPr>
        <p:spPr>
          <a:xfrm>
            <a:off x="6465736" y="3155030"/>
            <a:ext cx="2619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Remap the aligned mesher nodes to look like this. You will need to change the source and target distributions to 10/10</a:t>
            </a:r>
          </a:p>
          <a:p>
            <a:r>
              <a:rPr lang="en-US" sz="1200" dirty="0"/>
              <a:t>Right click the node to change the color.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51C7008-10D0-56CA-B839-C59304FFAC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7309"/>
          <a:stretch/>
        </p:blipFill>
        <p:spPr>
          <a:xfrm>
            <a:off x="625718" y="3146343"/>
            <a:ext cx="2670657" cy="90371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8D392BA-D882-2549-5682-EDF81C8F5210}"/>
              </a:ext>
            </a:extLst>
          </p:cNvPr>
          <p:cNvSpPr txBox="1"/>
          <p:nvPr/>
        </p:nvSpPr>
        <p:spPr>
          <a:xfrm>
            <a:off x="592776" y="4203280"/>
            <a:ext cx="21997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Toggle the mesh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36998F-1F32-FA2B-6B51-91F4F77D2C08}"/>
              </a:ext>
            </a:extLst>
          </p:cNvPr>
          <p:cNvSpPr/>
          <p:nvPr/>
        </p:nvSpPr>
        <p:spPr>
          <a:xfrm>
            <a:off x="3365587" y="1456861"/>
            <a:ext cx="354977" cy="3549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4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1E30CEF-8CB7-8252-E4DF-762D37F990CC}"/>
              </a:ext>
            </a:extLst>
          </p:cNvPr>
          <p:cNvSpPr/>
          <p:nvPr/>
        </p:nvSpPr>
        <p:spPr>
          <a:xfrm>
            <a:off x="6110759" y="1429286"/>
            <a:ext cx="354977" cy="354977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C83A5C5-588B-6A6E-D113-5F7B10805B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2122" y="1460592"/>
            <a:ext cx="1143016" cy="34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7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80F37-E7C1-B687-F1F1-547FB447A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1AE7B-ABD8-8ACF-F945-17B377EC7E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Familiarize users with the fundamentals of </a:t>
            </a:r>
            <a:r>
              <a:rPr lang="en-US" dirty="0" err="1"/>
              <a:t>FlightStream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CAD</a:t>
            </a:r>
          </a:p>
          <a:p>
            <a:pPr lvl="1"/>
            <a:r>
              <a:rPr lang="en-US" dirty="0"/>
              <a:t>Mesh</a:t>
            </a:r>
          </a:p>
          <a:p>
            <a:pPr lvl="1"/>
            <a:r>
              <a:rPr lang="en-US" dirty="0"/>
              <a:t>Physics</a:t>
            </a:r>
          </a:p>
          <a:p>
            <a:pPr lvl="1"/>
            <a:r>
              <a:rPr lang="en-US" dirty="0"/>
              <a:t>Post-processing</a:t>
            </a:r>
          </a:p>
          <a:p>
            <a:pPr lvl="1"/>
            <a:r>
              <a:rPr lang="en-US" dirty="0"/>
              <a:t>Scripting</a:t>
            </a:r>
          </a:p>
          <a:p>
            <a:r>
              <a:rPr lang="en-US" dirty="0"/>
              <a:t>This training should cover 80-90% of the use cases. However, there are unique capabilities available for edges cases (just ask!)</a:t>
            </a:r>
          </a:p>
          <a:p>
            <a:r>
              <a:rPr lang="en-US" dirty="0"/>
              <a:t>It is recommended you follow along using both the slides and by having </a:t>
            </a:r>
            <a:r>
              <a:rPr lang="en-US" dirty="0" err="1"/>
              <a:t>FlightStream</a:t>
            </a:r>
            <a:r>
              <a:rPr lang="en-US" dirty="0"/>
              <a:t> open during the presentation. </a:t>
            </a:r>
          </a:p>
          <a:p>
            <a:r>
              <a:rPr lang="en-US" dirty="0" err="1"/>
              <a:t>FlightStream</a:t>
            </a:r>
            <a:r>
              <a:rPr lang="en-US" dirty="0"/>
              <a:t> can do a lot! It takes a few hours to get started, but several hundred hours to master.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1AA5C6-0229-422C-4840-8D9D30C9D4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44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7ED98-1FFE-F2AA-BB89-DC9B8437E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Extracting Cross Sections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55A7B4-645D-DBD4-2CEA-8F747AC758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2C54EA5A-8EEB-94EF-7726-DB315907D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274436"/>
          </a:xfrm>
        </p:spPr>
        <p:txBody>
          <a:bodyPr/>
          <a:lstStyle/>
          <a:p>
            <a:r>
              <a:rPr lang="en-US" dirty="0"/>
              <a:t>Now let’s extract cross sections from the wing, to build our CCS file</a:t>
            </a:r>
          </a:p>
          <a:p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61095A1-2F71-68A7-217E-4FA7C5F13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0979"/>
            <a:ext cx="9144000" cy="269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56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7ED98-1FFE-F2AA-BB89-DC9B8437E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Extracting Cross Sections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55A7B4-645D-DBD4-2CEA-8F747AC758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8453850-92A0-4897-260E-A87FFE3DA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0927"/>
            <a:ext cx="9144000" cy="348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24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3E92A-0184-2B09-78A0-76DE7F55D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Extracting Cross Sections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2DFE69-62A2-D10A-4DEA-C783045171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8835AC-B4E8-5A77-F570-5138ED158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8" y="825448"/>
            <a:ext cx="9144000" cy="375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21FF0-51DB-FF3F-FB3C-D05955764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– </a:t>
            </a:r>
            <a:r>
              <a:rPr lang="en-US" i="1" dirty="0"/>
              <a:t>Extracting Cross Sections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AA4B8C-6FC5-A1E2-F8DB-451CE97634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0926E7-99AB-FDB3-483F-E789696EB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2376"/>
            <a:ext cx="9144000" cy="3398748"/>
          </a:xfrm>
          <a:prstGeom prst="rect">
            <a:avLst/>
          </a:prstGeom>
        </p:spPr>
      </p:pic>
      <p:sp>
        <p:nvSpPr>
          <p:cNvPr id="10" name="Octagon 9">
            <a:extLst>
              <a:ext uri="{FF2B5EF4-FFF2-40B4-BE49-F238E27FC236}">
                <a16:creationId xmlns:a16="http://schemas.microsoft.com/office/drawing/2014/main" id="{2F0F8250-DB05-ACDE-F908-F5E2375DBB92}"/>
              </a:ext>
            </a:extLst>
          </p:cNvPr>
          <p:cNvSpPr/>
          <p:nvPr/>
        </p:nvSpPr>
        <p:spPr>
          <a:xfrm>
            <a:off x="8407022" y="3897655"/>
            <a:ext cx="531844" cy="489976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7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082AE-0AF2-2A84-E5B6-D89439672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49FCF9-F7FE-EE21-CE07-425DEF43C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Open the User Manual</a:t>
            </a:r>
          </a:p>
          <a:p>
            <a:r>
              <a:rPr lang="en-US" dirty="0"/>
              <a:t>Add Parameters to the CCS file:</a:t>
            </a:r>
          </a:p>
          <a:p>
            <a:pPr lvl="1"/>
            <a:r>
              <a:rPr lang="en-US" dirty="0" err="1"/>
              <a:t>Mark_trailing_edges</a:t>
            </a:r>
            <a:endParaRPr lang="en-US" dirty="0"/>
          </a:p>
          <a:p>
            <a:pPr lvl="1"/>
            <a:r>
              <a:rPr lang="en-US" dirty="0" err="1"/>
              <a:t>Blend_trailing_edges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19478-5DF2-A93B-DFA2-FC2CB1FB5F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26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8F8A81E-264C-5307-847D-1399534F45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Mesh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F2FBBE-9D57-EA1D-8638-7F41CB0DE1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47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9CC54-318A-CE1E-0A91-C6AB4421D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-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5802D-215A-33BD-9F62-79AB2654EE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dirty="0" err="1"/>
              <a:t>FlightStream</a:t>
            </a:r>
            <a:r>
              <a:rPr lang="en-US" dirty="0"/>
              <a:t>, the mesh is used to calculate the flow field solution. </a:t>
            </a:r>
          </a:p>
          <a:p>
            <a:r>
              <a:rPr lang="en-US" dirty="0"/>
              <a:t>Breaking up the model into various </a:t>
            </a:r>
            <a:r>
              <a:rPr lang="en-US" i="1" dirty="0"/>
              <a:t>components</a:t>
            </a:r>
            <a:r>
              <a:rPr lang="en-US" dirty="0"/>
              <a:t> can aid in troubleshooting, in generating aerodynamic loads, and in post-processing the solution.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BE7FE3-A2C7-C7CD-0B7E-7E32E2DA22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08F8EC-85CC-E3F7-A41E-8C84ED940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85" y="1948029"/>
            <a:ext cx="2186658" cy="155787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8D1F00-B459-C474-B831-CA32571FD344}"/>
              </a:ext>
            </a:extLst>
          </p:cNvPr>
          <p:cNvSpPr/>
          <p:nvPr/>
        </p:nvSpPr>
        <p:spPr>
          <a:xfrm>
            <a:off x="2376714" y="4168221"/>
            <a:ext cx="4390572" cy="471989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Break your model up into components!</a:t>
            </a:r>
          </a:p>
        </p:txBody>
      </p:sp>
    </p:spTree>
    <p:extLst>
      <p:ext uri="{BB962C8B-B14F-4D97-AF65-F5344CB8AC3E}">
        <p14:creationId xmlns:p14="http://schemas.microsoft.com/office/powerpoint/2010/main" val="68899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FE7B9-16AF-17CA-446B-0719FA11F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Geometry Workflow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4BC7F-B85F-8A25-BC9C-1A2DC76EC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693885" cy="3445524"/>
          </a:xfrm>
        </p:spPr>
        <p:txBody>
          <a:bodyPr/>
          <a:lstStyle/>
          <a:p>
            <a:r>
              <a:rPr lang="en-US" dirty="0"/>
              <a:t>Geometry typically comes in the form of analytical IGS or a mesh file type such as STL/OBJ</a:t>
            </a:r>
          </a:p>
          <a:p>
            <a:endParaRPr lang="en-US" dirty="0"/>
          </a:p>
          <a:p>
            <a:r>
              <a:rPr lang="en-US" dirty="0"/>
              <a:t>Various meshing tools within </a:t>
            </a:r>
            <a:r>
              <a:rPr lang="en-US" dirty="0" err="1"/>
              <a:t>FlightStream</a:t>
            </a:r>
            <a:r>
              <a:rPr lang="en-US" dirty="0"/>
              <a:t> allow for the creation of a final analysis-ready mesh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BF74BD-67BA-1BFF-45C4-63C2B50A5B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545122-7989-DBCB-9291-96BA6B03E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3066" y="606535"/>
            <a:ext cx="4738050" cy="404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7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02DDF-8479-C1AE-CFE8-3605AB629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- Importing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78C507-47EE-6625-002B-53297F11F4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767922"/>
          </a:xfrm>
        </p:spPr>
        <p:txBody>
          <a:bodyPr/>
          <a:lstStyle/>
          <a:p>
            <a:r>
              <a:rPr lang="en-US" sz="1600" dirty="0"/>
              <a:t>Meshes can be imported in a variety of formats: STL, TRI, AC, OBJ, P3D, </a:t>
            </a:r>
            <a:r>
              <a:rPr lang="en-US" sz="1600" b="1" dirty="0"/>
              <a:t>CCS</a:t>
            </a:r>
          </a:p>
          <a:p>
            <a:r>
              <a:rPr lang="en-US" sz="1600" b="1" dirty="0"/>
              <a:t>P3D</a:t>
            </a:r>
            <a:r>
              <a:rPr lang="en-US" sz="1600" dirty="0"/>
              <a:t> is the recommended mesh format for importing since it maintains underlying quad representation. </a:t>
            </a:r>
            <a:r>
              <a:rPr lang="en-US" sz="1600" dirty="0" err="1"/>
              <a:t>FlightStream</a:t>
            </a:r>
            <a:r>
              <a:rPr lang="en-US" sz="1600" dirty="0"/>
              <a:t> can perform mesh agglomeration (during initialization) and convert triangles to quads to reduce mesh count!</a:t>
            </a:r>
          </a:p>
          <a:p>
            <a:pPr lvl="1"/>
            <a:r>
              <a:rPr lang="en-US" sz="1600" dirty="0" err="1"/>
              <a:t>OpenVSP</a:t>
            </a:r>
            <a:r>
              <a:rPr lang="en-US" sz="1600" dirty="0"/>
              <a:t> can easily export P3D</a:t>
            </a:r>
          </a:p>
          <a:p>
            <a:endParaRPr lang="en-US" sz="10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DEDEC4-9EB4-0912-BC95-705E134119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A5FE9F-8A56-A80A-93CD-9D76B2D9D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52" y="2767542"/>
            <a:ext cx="3998520" cy="17192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76B1E2-86C5-2479-CFB9-F5B6D852C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3416" y="2779473"/>
            <a:ext cx="3677575" cy="15152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58BEBC-4F57-71EE-5597-CF691461D401}"/>
              </a:ext>
            </a:extLst>
          </p:cNvPr>
          <p:cNvSpPr txBox="1"/>
          <p:nvPr/>
        </p:nvSpPr>
        <p:spPr>
          <a:xfrm>
            <a:off x="2529445" y="2764428"/>
            <a:ext cx="1159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Baseline Mesh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49319C7-4752-9A84-ADE1-984408440316}"/>
              </a:ext>
            </a:extLst>
          </p:cNvPr>
          <p:cNvSpPr/>
          <p:nvPr/>
        </p:nvSpPr>
        <p:spPr>
          <a:xfrm>
            <a:off x="4034972" y="3552160"/>
            <a:ext cx="966653" cy="42121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90CDC3-B367-CA72-C663-17162041BB10}"/>
              </a:ext>
            </a:extLst>
          </p:cNvPr>
          <p:cNvSpPr txBox="1"/>
          <p:nvPr/>
        </p:nvSpPr>
        <p:spPr>
          <a:xfrm>
            <a:off x="7100670" y="2676838"/>
            <a:ext cx="152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Agglomerated Mesh</a:t>
            </a:r>
          </a:p>
        </p:txBody>
      </p:sp>
    </p:spTree>
    <p:extLst>
      <p:ext uri="{BB962C8B-B14F-4D97-AF65-F5344CB8AC3E}">
        <p14:creationId xmlns:p14="http://schemas.microsoft.com/office/powerpoint/2010/main" val="103709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C769-64F5-C7E5-9CF6-DD94E7A47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Tools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90ABA-27C4-5926-7D19-7A67A5144F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20097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E80341-87F4-584D-BF9D-9FFC1F28A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62" y="394640"/>
            <a:ext cx="4212709" cy="72245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7EAADE3-6233-2313-1A85-0183BEE4C457}"/>
              </a:ext>
            </a:extLst>
          </p:cNvPr>
          <p:cNvSpPr txBox="1">
            <a:spLocks/>
          </p:cNvSpPr>
          <p:nvPr/>
        </p:nvSpPr>
        <p:spPr>
          <a:xfrm>
            <a:off x="145210" y="1132397"/>
            <a:ext cx="8098271" cy="9538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858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9144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1430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1800" dirty="0"/>
              <a:t>Split Edges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953912-AD06-0CB1-1293-01D057C599E4}"/>
              </a:ext>
            </a:extLst>
          </p:cNvPr>
          <p:cNvSpPr txBox="1"/>
          <p:nvPr/>
        </p:nvSpPr>
        <p:spPr>
          <a:xfrm>
            <a:off x="145210" y="3134493"/>
            <a:ext cx="46933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/>
              <a:t>Swap Edges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E8E6CC7-C9E5-3127-5C14-159804E452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519" y="1459215"/>
            <a:ext cx="6598965" cy="15483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FCF916C-09A5-B315-4E3F-A3967326C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519" y="3503825"/>
            <a:ext cx="6598965" cy="133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58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46D16-F0BC-E329-A676-2A0AE0439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Legend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1038D-CFE3-546F-2AA1-EF39608C8B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C1A438E-C51B-A6E5-20D7-8A75D98840DA}"/>
              </a:ext>
            </a:extLst>
          </p:cNvPr>
          <p:cNvSpPr txBox="1">
            <a:spLocks/>
          </p:cNvSpPr>
          <p:nvPr/>
        </p:nvSpPr>
        <p:spPr>
          <a:xfrm>
            <a:off x="457200" y="1096947"/>
            <a:ext cx="10515600" cy="907040"/>
          </a:xfrm>
          <a:prstGeom prst="rect">
            <a:avLst/>
          </a:prstGeom>
        </p:spPr>
        <p:txBody>
          <a:bodyPr/>
          <a:lstStyle>
            <a:lvl1pPr marL="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858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9144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1430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/>
              <a:t>Italic titles = </a:t>
            </a:r>
            <a:r>
              <a:rPr lang="en-US"/>
              <a:t>this is a practical hands-on example. </a:t>
            </a:r>
          </a:p>
          <a:p>
            <a:endParaRPr lang="en-US" i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2BBEBD-DE41-CDF8-2869-4E6440B17B4C}"/>
              </a:ext>
            </a:extLst>
          </p:cNvPr>
          <p:cNvSpPr/>
          <p:nvPr/>
        </p:nvSpPr>
        <p:spPr>
          <a:xfrm>
            <a:off x="457200" y="1883515"/>
            <a:ext cx="4808974" cy="614316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Key take-aways are in blue boxes!</a:t>
            </a:r>
          </a:p>
        </p:txBody>
      </p:sp>
      <p:sp>
        <p:nvSpPr>
          <p:cNvPr id="7" name="Octagon 6">
            <a:extLst>
              <a:ext uri="{FF2B5EF4-FFF2-40B4-BE49-F238E27FC236}">
                <a16:creationId xmlns:a16="http://schemas.microsoft.com/office/drawing/2014/main" id="{B18DB3E9-962E-8EF2-14E8-CCB1FB34AB32}"/>
              </a:ext>
            </a:extLst>
          </p:cNvPr>
          <p:cNvSpPr/>
          <p:nvPr/>
        </p:nvSpPr>
        <p:spPr>
          <a:xfrm>
            <a:off x="457200" y="2911027"/>
            <a:ext cx="531844" cy="489976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14F037-C861-2B35-EE37-A96735794057}"/>
              </a:ext>
            </a:extLst>
          </p:cNvPr>
          <p:cNvSpPr txBox="1"/>
          <p:nvPr/>
        </p:nvSpPr>
        <p:spPr>
          <a:xfrm>
            <a:off x="1064214" y="2971349"/>
            <a:ext cx="4637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Stop signs denote “end of practical example”</a:t>
            </a:r>
          </a:p>
        </p:txBody>
      </p:sp>
    </p:spTree>
    <p:extLst>
      <p:ext uri="{BB962C8B-B14F-4D97-AF65-F5344CB8AC3E}">
        <p14:creationId xmlns:p14="http://schemas.microsoft.com/office/powerpoint/2010/main" val="118455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C769-64F5-C7E5-9CF6-DD94E7A47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Tools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90ABA-27C4-5926-7D19-7A67A5144F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20097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E80341-87F4-584D-BF9D-9FFC1F28A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62" y="394640"/>
            <a:ext cx="4212709" cy="72245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7EAADE3-6233-2313-1A85-0183BEE4C457}"/>
              </a:ext>
            </a:extLst>
          </p:cNvPr>
          <p:cNvSpPr txBox="1">
            <a:spLocks/>
          </p:cNvSpPr>
          <p:nvPr/>
        </p:nvSpPr>
        <p:spPr>
          <a:xfrm>
            <a:off x="145210" y="1132397"/>
            <a:ext cx="8098271" cy="9538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858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9144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1430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US" sz="1800" dirty="0"/>
              <a:t>3. Connect Edges (commonly used)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953912-AD06-0CB1-1293-01D057C599E4}"/>
              </a:ext>
            </a:extLst>
          </p:cNvPr>
          <p:cNvSpPr txBox="1"/>
          <p:nvPr/>
        </p:nvSpPr>
        <p:spPr>
          <a:xfrm>
            <a:off x="145210" y="3134493"/>
            <a:ext cx="46933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4. Hole Fill (commonly used)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FCFB8B-A8F7-8656-3CFC-26F775B3B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85" y="1505307"/>
            <a:ext cx="8098271" cy="15095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C2D997-3B78-869E-525F-FAEB8F1D7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285" y="3439736"/>
            <a:ext cx="8098271" cy="153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474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C769-64F5-C7E5-9CF6-DD94E7A47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Tools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90ABA-27C4-5926-7D19-7A67A5144F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4620097"/>
            <a:ext cx="2057400" cy="273844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E80341-87F4-584D-BF9D-9FFC1F28A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862" y="394640"/>
            <a:ext cx="4212709" cy="72245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7EAADE3-6233-2313-1A85-0183BEE4C457}"/>
              </a:ext>
            </a:extLst>
          </p:cNvPr>
          <p:cNvSpPr txBox="1">
            <a:spLocks/>
          </p:cNvSpPr>
          <p:nvPr/>
        </p:nvSpPr>
        <p:spPr>
          <a:xfrm>
            <a:off x="145210" y="1132397"/>
            <a:ext cx="8098271" cy="9538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858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9144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1430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US" sz="1800" dirty="0"/>
              <a:t>5. Select Edges By Path (commonly used)</a:t>
            </a:r>
          </a:p>
          <a:p>
            <a:pPr indent="0">
              <a:buNone/>
            </a:pPr>
            <a:endParaRPr lang="en-US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953912-AD06-0CB1-1293-01D057C599E4}"/>
              </a:ext>
            </a:extLst>
          </p:cNvPr>
          <p:cNvSpPr txBox="1"/>
          <p:nvPr/>
        </p:nvSpPr>
        <p:spPr>
          <a:xfrm>
            <a:off x="145210" y="3134493"/>
            <a:ext cx="4693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6. </a:t>
            </a:r>
            <a:r>
              <a:rPr lang="en-US" sz="1800" dirty="0"/>
              <a:t>Smooth Vertices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9A4596-BF81-0B6A-8070-06F94B044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86" y="3470989"/>
            <a:ext cx="7576458" cy="15750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453C7D-F360-D0E8-BF74-F9C627AC8E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570136"/>
            <a:ext cx="7206343" cy="148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538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21AE0-5B76-A82E-C1E1-8D745304D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Topology Window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3C7851-E52F-33F8-09C5-024C590004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679351"/>
          </a:xfrm>
        </p:spPr>
        <p:txBody>
          <a:bodyPr/>
          <a:lstStyle/>
          <a:p>
            <a:r>
              <a:rPr lang="en-US" dirty="0"/>
              <a:t>The topology menu has several tools for diagnosing and improving the mesh.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93987-FE41-D5D8-8784-69D17B892C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42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DA5AB1-3AFA-4187-884C-DCFE29A4A70B}"/>
              </a:ext>
            </a:extLst>
          </p:cNvPr>
          <p:cNvGrpSpPr/>
          <p:nvPr/>
        </p:nvGrpSpPr>
        <p:grpSpPr>
          <a:xfrm>
            <a:off x="1022615" y="1402625"/>
            <a:ext cx="6276123" cy="3536108"/>
            <a:chOff x="1352351" y="2137127"/>
            <a:chExt cx="7488561" cy="421922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D49A6B3-AF75-D56B-4879-62405C466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357" y="2137127"/>
              <a:ext cx="4950555" cy="421922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6D9F12-6857-846C-970E-532E5EA75025}"/>
                </a:ext>
              </a:extLst>
            </p:cNvPr>
            <p:cNvSpPr txBox="1"/>
            <p:nvPr/>
          </p:nvSpPr>
          <p:spPr>
            <a:xfrm>
              <a:off x="1352351" y="3016649"/>
              <a:ext cx="12689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1">
                      <a:lumMod val="50000"/>
                    </a:schemeClr>
                  </a:solidFill>
                </a:rPr>
                <a:t>Diagnostics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5CF47B8-FE05-165E-11C3-498823E6B7C5}"/>
                </a:ext>
              </a:extLst>
            </p:cNvPr>
            <p:cNvSpPr txBox="1"/>
            <p:nvPr/>
          </p:nvSpPr>
          <p:spPr>
            <a:xfrm>
              <a:off x="1388708" y="5136217"/>
              <a:ext cx="12579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1">
                      <a:lumMod val="50000"/>
                    </a:schemeClr>
                  </a:solidFill>
                </a:rPr>
                <a:t>Mesh Tools</a:t>
              </a:r>
            </a:p>
          </p:txBody>
        </p:sp>
        <p:sp>
          <p:nvSpPr>
            <p:cNvPr id="9" name="Left Brace 8">
              <a:extLst>
                <a:ext uri="{FF2B5EF4-FFF2-40B4-BE49-F238E27FC236}">
                  <a16:creationId xmlns:a16="http://schemas.microsoft.com/office/drawing/2014/main" id="{985C5C9C-CCEA-03B5-7AB1-5E93DB600ABD}"/>
                </a:ext>
              </a:extLst>
            </p:cNvPr>
            <p:cNvSpPr/>
            <p:nvPr/>
          </p:nvSpPr>
          <p:spPr>
            <a:xfrm>
              <a:off x="3266115" y="2421050"/>
              <a:ext cx="582804" cy="1658007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D73A0A76-8D69-0D6B-B46D-F425FA1189A6}"/>
                </a:ext>
              </a:extLst>
            </p:cNvPr>
            <p:cNvSpPr/>
            <p:nvPr/>
          </p:nvSpPr>
          <p:spPr>
            <a:xfrm>
              <a:off x="3286834" y="4528133"/>
              <a:ext cx="582804" cy="1658007"/>
            </a:xfrm>
            <a:prstGeom prst="lef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671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B5BBE-19EC-DF3B-72FB-171DFB8EA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Topology Diagnostics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A79574-5923-5ADB-E5BB-6EA8419440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911600" cy="3445524"/>
          </a:xfrm>
        </p:spPr>
        <p:txBody>
          <a:bodyPr/>
          <a:lstStyle/>
          <a:p>
            <a:r>
              <a:rPr lang="en-US" dirty="0"/>
              <a:t>All </a:t>
            </a:r>
            <a:r>
              <a:rPr lang="en-US" dirty="0">
                <a:solidFill>
                  <a:srgbClr val="FF0000"/>
                </a:solidFill>
              </a:rPr>
              <a:t>red values</a:t>
            </a:r>
            <a:r>
              <a:rPr lang="en-US" dirty="0"/>
              <a:t> should be 0 to prevent solver divergence. </a:t>
            </a:r>
          </a:p>
          <a:p>
            <a:r>
              <a:rPr lang="en-US" dirty="0">
                <a:solidFill>
                  <a:srgbClr val="00B050"/>
                </a:solidFill>
              </a:rPr>
              <a:t>Free edges</a:t>
            </a:r>
            <a:r>
              <a:rPr lang="en-US" dirty="0"/>
              <a:t> are ok, if they are intended. For ex., when using mirror boundary conditions. </a:t>
            </a:r>
          </a:p>
          <a:p>
            <a:r>
              <a:rPr lang="en-US" dirty="0">
                <a:solidFill>
                  <a:schemeClr val="accent2"/>
                </a:solidFill>
              </a:rPr>
              <a:t>Orange</a:t>
            </a:r>
            <a:r>
              <a:rPr lang="en-US" dirty="0"/>
              <a:t>/</a:t>
            </a:r>
            <a:r>
              <a:rPr lang="en-US" dirty="0">
                <a:solidFill>
                  <a:schemeClr val="accent4"/>
                </a:solidFill>
              </a:rPr>
              <a:t>yellow</a:t>
            </a:r>
            <a:r>
              <a:rPr lang="en-US" dirty="0"/>
              <a:t> boxes are ok if intended. (But rarely happen)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CDEE9-927C-23C1-31DC-01B4D9E5AE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045255-DF55-DEFE-B7D5-96E7F1894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516" y="1307686"/>
            <a:ext cx="4339771" cy="136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9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72E96-71A4-E734-3BF2-8DA0D7019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(Common) Topology Fixes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A68399-CB1B-F474-B445-D4525EC4FB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3265F7-4A19-FC12-5E52-5507BDAC32F4}"/>
              </a:ext>
            </a:extLst>
          </p:cNvPr>
          <p:cNvSpPr txBox="1">
            <a:spLocks/>
          </p:cNvSpPr>
          <p:nvPr/>
        </p:nvSpPr>
        <p:spPr>
          <a:xfrm>
            <a:off x="457201" y="1089895"/>
            <a:ext cx="8039100" cy="3272167"/>
          </a:xfrm>
          <a:prstGeom prst="rect">
            <a:avLst/>
          </a:prstGeom>
        </p:spPr>
        <p:txBody>
          <a:bodyPr/>
          <a:lstStyle>
            <a:lvl1pPr marL="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858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9144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1430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Degenerate faces can simply be deleted. Click the red box and then delete.</a:t>
            </a:r>
          </a:p>
          <a:p>
            <a:pPr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Inverted faces need the surface normal flipped. Select the face and invert.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DA14E0-3C2E-29ED-9BA2-B4E578581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336" y="1523140"/>
            <a:ext cx="6439964" cy="692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9DCEFF-039F-8995-DC78-24C79A7AF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337" y="2965192"/>
            <a:ext cx="6439964" cy="79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1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C3315-2BB0-DE91-8BF1-C25111FA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- Component Cross Section  (CCS)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60F7DD-5287-6EDB-73DA-0CE867E25B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101172"/>
          </a:xfrm>
        </p:spPr>
        <p:txBody>
          <a:bodyPr/>
          <a:lstStyle/>
          <a:p>
            <a:r>
              <a:rPr lang="en-US" sz="1400" dirty="0"/>
              <a:t>Component Cross Section format is the most versatile way to create meshes in </a:t>
            </a:r>
            <a:r>
              <a:rPr lang="en-US" sz="1400" dirty="0" err="1"/>
              <a:t>FlightStream</a:t>
            </a:r>
            <a:r>
              <a:rPr lang="en-US" sz="1400" dirty="0"/>
              <a:t>.</a:t>
            </a:r>
          </a:p>
          <a:p>
            <a:r>
              <a:rPr lang="en-US" sz="1400" dirty="0"/>
              <a:t>With only cross section definition, many components can be created.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8B6026-AD5C-A211-A941-85C7B9CB70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07EC51-D0DB-21A4-0D00-7149B8AA0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759" y="1880916"/>
            <a:ext cx="3071204" cy="20152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1884ED-2D9F-2006-DFFE-0EC0BBE83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70" y="2176185"/>
            <a:ext cx="3583745" cy="11228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813F5D-9C9A-750F-73CF-FE4C06BF25B2}"/>
              </a:ext>
            </a:extLst>
          </p:cNvPr>
          <p:cNvSpPr txBox="1"/>
          <p:nvPr/>
        </p:nvSpPr>
        <p:spPr>
          <a:xfrm>
            <a:off x="85413" y="1797195"/>
            <a:ext cx="400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CCS file rows for building a wing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376B5EF3-B476-ADB5-3B52-C9D879CECAFD}"/>
              </a:ext>
            </a:extLst>
          </p:cNvPr>
          <p:cNvSpPr/>
          <p:nvPr/>
        </p:nvSpPr>
        <p:spPr>
          <a:xfrm>
            <a:off x="4247502" y="2646009"/>
            <a:ext cx="505470" cy="34452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71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52CF-D348-9D2A-6121-B99C03A3D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- Component Cross Section  (CCS)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8F5433-FA55-879E-10D8-1F7B3454DD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B15376-C5AE-2EB4-086D-8D074947908A}"/>
              </a:ext>
            </a:extLst>
          </p:cNvPr>
          <p:cNvSpPr txBox="1">
            <a:spLocks/>
          </p:cNvSpPr>
          <p:nvPr/>
        </p:nvSpPr>
        <p:spPr>
          <a:xfrm>
            <a:off x="926508" y="1070515"/>
            <a:ext cx="7491458" cy="382854"/>
          </a:xfrm>
          <a:prstGeom prst="rect">
            <a:avLst/>
          </a:prstGeom>
        </p:spPr>
        <p:txBody>
          <a:bodyPr/>
          <a:lstStyle>
            <a:lvl1pPr marL="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858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9144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1430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Example CCS components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8E1E23-1E78-D99B-E16B-1CD96F7CA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95080"/>
            <a:ext cx="2442072" cy="9443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688DF2-D50C-0348-993C-0252C43E0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843" y="2573396"/>
            <a:ext cx="1270393" cy="10769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50F0D8-077D-8E55-0220-72B68D5BF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325" y="1151817"/>
            <a:ext cx="3857734" cy="14865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7E2340-A41E-5975-0E6C-CC83E6BC8E64}"/>
              </a:ext>
            </a:extLst>
          </p:cNvPr>
          <p:cNvSpPr txBox="1"/>
          <p:nvPr/>
        </p:nvSpPr>
        <p:spPr>
          <a:xfrm>
            <a:off x="926508" y="3111862"/>
            <a:ext cx="1371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Fuselages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16A6FC-169D-A71D-1F71-6589723BC039}"/>
              </a:ext>
            </a:extLst>
          </p:cNvPr>
          <p:cNvSpPr txBox="1"/>
          <p:nvPr/>
        </p:nvSpPr>
        <p:spPr>
          <a:xfrm>
            <a:off x="3511843" y="3650328"/>
            <a:ext cx="1820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Nacelles &amp; Annular Ducts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7EF9AE-245D-28A2-671C-FD570B6C3256}"/>
              </a:ext>
            </a:extLst>
          </p:cNvPr>
          <p:cNvSpPr txBox="1"/>
          <p:nvPr/>
        </p:nvSpPr>
        <p:spPr>
          <a:xfrm>
            <a:off x="5740400" y="1108053"/>
            <a:ext cx="3225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Wings with Control Surfaces</a:t>
            </a:r>
          </a:p>
        </p:txBody>
      </p:sp>
    </p:spTree>
    <p:extLst>
      <p:ext uri="{BB962C8B-B14F-4D97-AF65-F5344CB8AC3E}">
        <p14:creationId xmlns:p14="http://schemas.microsoft.com/office/powerpoint/2010/main" val="9855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35558-BC4B-D662-C8A1-15DD98485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- Component Cross Section  (CCS)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F2DC8-E5EA-D8A7-C0F0-529FD439E3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497922"/>
          </a:xfrm>
        </p:spPr>
        <p:txBody>
          <a:bodyPr/>
          <a:lstStyle/>
          <a:p>
            <a:r>
              <a:rPr lang="en-US" dirty="0"/>
              <a:t>Parameters in the CCS file allow you to control meshing and geometry.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263F3-D616-BDB7-5057-7151FA986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428A8A-8B5C-D8A1-97CC-AA04986D3CAD}"/>
              </a:ext>
            </a:extLst>
          </p:cNvPr>
          <p:cNvSpPr txBox="1"/>
          <p:nvPr/>
        </p:nvSpPr>
        <p:spPr>
          <a:xfrm>
            <a:off x="636037" y="1987104"/>
            <a:ext cx="6917278" cy="1445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effectLst/>
                <a:latin typeface="Cascadia Mono SemiLight" panose="020B0609020000020004" pitchFamily="49" charset="0"/>
                <a:cs typeface="Cascadia Mono SemiLight" panose="020B0609020000020004" pitchFamily="49" charset="0"/>
              </a:rPr>
              <a:t>Subsurface;Name;v0;v1;u0;u1;hinge_height;rotation_angle;slot_gap_percentage</a:t>
            </a:r>
          </a:p>
          <a:p>
            <a:pPr>
              <a:lnSpc>
                <a:spcPct val="150000"/>
              </a:lnSpc>
            </a:pPr>
            <a:r>
              <a:rPr lang="pl-PL" sz="1200" dirty="0">
                <a:effectLst/>
                <a:latin typeface="Cascadia Mono SemiLight" panose="020B0609020000020004" pitchFamily="49" charset="0"/>
                <a:cs typeface="Cascadia Mono SemiLight" panose="020B0609020000020004" pitchFamily="49" charset="0"/>
              </a:rPr>
              <a:t>MorphCS;Name;v0;v1;u0;u1</a:t>
            </a:r>
            <a:endParaRPr lang="en-US" sz="1200" dirty="0">
              <a:latin typeface="Cascadia Mono SemiLight" panose="020B0609020000020004" pitchFamily="49" charset="0"/>
              <a:cs typeface="Cascadia Mono SemiLight" panose="020B06090200000200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effectLst/>
                <a:latin typeface="Cascadia Mono SemiLight" panose="020B0609020000020004" pitchFamily="49" charset="0"/>
                <a:cs typeface="Cascadia Mono SemiLight" panose="020B0609020000020004" pitchFamily="49" charset="0"/>
              </a:rPr>
              <a:t>Parameter;Blunt_trailing_edges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effectLst/>
                <a:latin typeface="Cascadia Mono SemiLight" panose="020B0609020000020004" pitchFamily="49" charset="0"/>
                <a:cs typeface="Cascadia Mono SemiLight" panose="020B0609020000020004" pitchFamily="49" charset="0"/>
              </a:rPr>
              <a:t>Parameter;Blend_trailing_edges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effectLst/>
                <a:latin typeface="Cascadia Mono SemiLight" panose="020B0609020000020004" pitchFamily="49" charset="0"/>
                <a:cs typeface="Cascadia Mono SemiLight" panose="020B0609020000020004" pitchFamily="49" charset="0"/>
              </a:rPr>
              <a:t>Mesh_U;u_pts;growth_type;growth_rate;periodicity</a:t>
            </a:r>
            <a:endParaRPr lang="en-US" sz="1200" dirty="0">
              <a:latin typeface="Cascadia Mono SemiLight" panose="020B0609020000020004" pitchFamily="49" charset="0"/>
              <a:cs typeface="Cascadia Mono SemiLight" panose="020B06090200000200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7C07D9-2D35-6C93-99E5-3671DFB7050D}"/>
              </a:ext>
            </a:extLst>
          </p:cNvPr>
          <p:cNvSpPr txBox="1"/>
          <p:nvPr/>
        </p:nvSpPr>
        <p:spPr>
          <a:xfrm>
            <a:off x="636037" y="1617772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/>
              <a:t>Some Parameter Examples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D9D763-E05E-94F0-C76E-B8108C1C71A0}"/>
              </a:ext>
            </a:extLst>
          </p:cNvPr>
          <p:cNvSpPr/>
          <p:nvPr/>
        </p:nvSpPr>
        <p:spPr>
          <a:xfrm>
            <a:off x="1719425" y="4168222"/>
            <a:ext cx="5705149" cy="392434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See the User Manual for more details!</a:t>
            </a:r>
          </a:p>
        </p:txBody>
      </p:sp>
    </p:spTree>
    <p:extLst>
      <p:ext uri="{BB962C8B-B14F-4D97-AF65-F5344CB8AC3E}">
        <p14:creationId xmlns:p14="http://schemas.microsoft.com/office/powerpoint/2010/main" val="142761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8F95-020D-A19D-8DBB-157D777F5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/>
              <a:t>Wing STL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142F5-81D6-64C6-38AE-6C0AEE3B67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23322"/>
          </a:xfrm>
        </p:spPr>
        <p:txBody>
          <a:bodyPr/>
          <a:lstStyle/>
          <a:p>
            <a:r>
              <a:rPr lang="en-US" dirty="0"/>
              <a:t>Now let’s say you have an STL file, how can we convert this into a CCS?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8D6AC3-6582-8582-DBE0-3619E5BEE5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475D71-87D2-94A6-067C-9A446D569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347824"/>
            <a:ext cx="8546487" cy="303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1A34-3E94-EAC9-1B20-67EA0623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/>
              <a:t>Wing STL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17D80-DDA3-BEA2-F854-A012915A44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5DAF7A-B8B9-8370-7A5E-77E6CD427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893656"/>
            <a:ext cx="7698547" cy="352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8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AA7F45D-9678-40A0-A320-9E6C9A5537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FlightStream</a:t>
            </a:r>
            <a:r>
              <a:rPr lang="en-US" dirty="0"/>
              <a:t> Solver Fundamentals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456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D4E41-FAB8-770D-1066-28B50F8B5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/>
              <a:t>Wing STL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AABE14-C816-0DDB-7B67-C3C7EB958E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5D032-E39F-4F80-E8D4-F50712E01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7895"/>
            <a:ext cx="9144000" cy="268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3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7D343-DF0D-870F-CA09-1DAFC6772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/>
              <a:t>Wing STL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50F78-AD04-CA0E-E860-1514FB640D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8F5E44-ACDC-6677-6D72-15686C0E6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9146"/>
            <a:ext cx="9144000" cy="364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4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8312F-3E16-9B6A-3902-E9184D631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/>
              <a:t>CCS Wing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B2BF5A-7E18-EE83-950D-00A8CD1446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298669"/>
          </a:xfrm>
        </p:spPr>
        <p:txBody>
          <a:bodyPr/>
          <a:lstStyle/>
          <a:p>
            <a:r>
              <a:rPr lang="en-US" dirty="0"/>
              <a:t>Try to add a control surface to the sample ccs file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25A969-5699-E7D2-3790-6C3770B30D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B6CE49-16DA-31E6-C20D-FC25E785E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8927"/>
            <a:ext cx="9144000" cy="224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E955E-4751-41B4-3F50-1FBAB3A67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/>
              <a:t>CCS Wing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09447-38B0-986F-7F4B-8902D69CC7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AC268D-92D1-9E01-07D6-AD521459E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3452"/>
            <a:ext cx="9144000" cy="341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40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4A5A4-9002-7CD6-E895-4A2E0FAE2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- </a:t>
            </a:r>
            <a:r>
              <a:rPr lang="en-US" dirty="0" err="1"/>
              <a:t>OpenVSP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637541-48AF-3BE5-4939-332F927972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457700" cy="3445524"/>
          </a:xfrm>
        </p:spPr>
        <p:txBody>
          <a:bodyPr/>
          <a:lstStyle/>
          <a:p>
            <a:r>
              <a:rPr lang="en-US" dirty="0" err="1"/>
              <a:t>FlightStream</a:t>
            </a:r>
            <a:r>
              <a:rPr lang="en-US" dirty="0"/>
              <a:t> has been engineered to “play nice” with </a:t>
            </a:r>
            <a:r>
              <a:rPr lang="en-US" dirty="0" err="1"/>
              <a:t>OpenVSP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OpenVSP</a:t>
            </a:r>
            <a:r>
              <a:rPr lang="en-US" dirty="0"/>
              <a:t> is an aircraft geometry drafting software.  </a:t>
            </a:r>
          </a:p>
          <a:p>
            <a:endParaRPr lang="en-US" dirty="0"/>
          </a:p>
          <a:p>
            <a:r>
              <a:rPr lang="en-US" dirty="0"/>
              <a:t>Meshes from </a:t>
            </a:r>
            <a:r>
              <a:rPr lang="en-US" dirty="0" err="1"/>
              <a:t>OpenVSP</a:t>
            </a:r>
            <a:r>
              <a:rPr lang="en-US" dirty="0"/>
              <a:t> can be directly used in </a:t>
            </a:r>
            <a:r>
              <a:rPr lang="en-US" dirty="0" err="1"/>
              <a:t>FlightStream</a:t>
            </a:r>
            <a:r>
              <a:rPr lang="en-US" dirty="0"/>
              <a:t>. Use P3D file format for best results.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8903C-CDFE-AC98-20E3-EC406413B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397436-8FE0-64E7-84EE-7B3BA715B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229" y="755869"/>
            <a:ext cx="3322715" cy="344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0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50CEA-F7C3-F24F-4AD6-1EF9688BF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 err="1"/>
              <a:t>OpenVSP</a:t>
            </a:r>
            <a:r>
              <a:rPr lang="en-US" i="1" dirty="0"/>
              <a:t>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95CD86-5797-50E5-6625-27636CCB4A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65811B-1DB2-E2E8-5165-2D569001C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3909"/>
            <a:ext cx="9144000" cy="388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2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C5825-066B-494B-E522-8BE689613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 err="1"/>
              <a:t>OpenVSP</a:t>
            </a:r>
            <a:r>
              <a:rPr lang="en-US" i="1" dirty="0"/>
              <a:t>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C9247D-C2D0-FCB9-FD11-D9C754CAB5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3DB91A2-1A7F-8CC1-AF7C-7A24E861B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955659"/>
            <a:ext cx="8686800" cy="384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40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44F7E-E6EB-97B7-25BF-9C7462D98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 err="1"/>
              <a:t>OpenVSP</a:t>
            </a:r>
            <a:r>
              <a:rPr lang="en-US" i="1" dirty="0"/>
              <a:t>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3528E-A9A5-0ACD-4A98-97D8D3D068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99522"/>
          </a:xfrm>
        </p:spPr>
        <p:txBody>
          <a:bodyPr/>
          <a:lstStyle/>
          <a:p>
            <a:r>
              <a:rPr lang="en-US" dirty="0"/>
              <a:t>We have imported the mesh, but it is not watertight. We need to </a:t>
            </a:r>
            <a:r>
              <a:rPr lang="en-US" b="1" dirty="0"/>
              <a:t>unite </a:t>
            </a:r>
            <a:r>
              <a:rPr lang="en-US" dirty="0"/>
              <a:t>the model to do this.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03445E-8ED9-DD26-8591-5361BB0D6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5A0D86-C250-1A68-908C-0D4E74829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3222"/>
            <a:ext cx="9144000" cy="268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4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8F505-EFE4-82D2-938A-421F79E37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Mesh – </a:t>
            </a:r>
            <a:r>
              <a:rPr lang="en-US" i="1" dirty="0" err="1"/>
              <a:t>OpenVSP</a:t>
            </a:r>
            <a:r>
              <a:rPr lang="en-US" i="1" dirty="0"/>
              <a:t>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12D0CF-B0BB-13B1-6F4F-ABD9BD8BF0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764622"/>
          </a:xfrm>
        </p:spPr>
        <p:txBody>
          <a:bodyPr/>
          <a:lstStyle/>
          <a:p>
            <a:r>
              <a:rPr lang="en-US" dirty="0"/>
              <a:t>You now have a watertight mesh (almost) ready for analysis. </a:t>
            </a:r>
          </a:p>
          <a:p>
            <a:r>
              <a:rPr lang="en-US" dirty="0"/>
              <a:t>Save this .</a:t>
            </a:r>
            <a:r>
              <a:rPr lang="en-US" dirty="0" err="1"/>
              <a:t>fsm</a:t>
            </a:r>
            <a:r>
              <a:rPr lang="en-US" dirty="0"/>
              <a:t> file for later use.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8CA068-5069-EA45-B97E-E9BBF79B5E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FFEAB0-1A06-2753-429E-6EE501F4A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613" y="1922945"/>
            <a:ext cx="2917535" cy="20087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294B62-3273-E3A2-C784-C0FBC4DBE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697" y="1889967"/>
            <a:ext cx="2608130" cy="1477579"/>
          </a:xfrm>
          <a:prstGeom prst="ellipse">
            <a:avLst/>
          </a:prstGeom>
          <a:ln>
            <a:solidFill>
              <a:schemeClr val="tx1"/>
            </a:solidFill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6201703-4E2C-90F8-2C7F-56DB8B76D54F}"/>
              </a:ext>
            </a:extLst>
          </p:cNvPr>
          <p:cNvCxnSpPr>
            <a:cxnSpLocks/>
          </p:cNvCxnSpPr>
          <p:nvPr/>
        </p:nvCxnSpPr>
        <p:spPr>
          <a:xfrm flipV="1">
            <a:off x="2251890" y="2975914"/>
            <a:ext cx="1862807" cy="2220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852B031E-AB90-95F8-8E55-8F46AD6469EC}"/>
              </a:ext>
            </a:extLst>
          </p:cNvPr>
          <p:cNvSpPr/>
          <p:nvPr/>
        </p:nvSpPr>
        <p:spPr>
          <a:xfrm>
            <a:off x="1646694" y="3108682"/>
            <a:ext cx="605196" cy="388963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361120-4F1C-FDB9-8564-6B251ACC13A9}"/>
              </a:ext>
            </a:extLst>
          </p:cNvPr>
          <p:cNvSpPr/>
          <p:nvPr/>
        </p:nvSpPr>
        <p:spPr>
          <a:xfrm>
            <a:off x="1876682" y="4107344"/>
            <a:ext cx="5390636" cy="578956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FlightStream automatically takes care of the wing-fuselage intersections!</a:t>
            </a:r>
          </a:p>
        </p:txBody>
      </p:sp>
      <p:sp>
        <p:nvSpPr>
          <p:cNvPr id="10" name="Octagon 9">
            <a:extLst>
              <a:ext uri="{FF2B5EF4-FFF2-40B4-BE49-F238E27FC236}">
                <a16:creationId xmlns:a16="http://schemas.microsoft.com/office/drawing/2014/main" id="{5ADF3178-F2B1-FF53-C043-BF91BA3A8C0D}"/>
              </a:ext>
            </a:extLst>
          </p:cNvPr>
          <p:cNvSpPr/>
          <p:nvPr/>
        </p:nvSpPr>
        <p:spPr>
          <a:xfrm>
            <a:off x="8281620" y="4107344"/>
            <a:ext cx="443280" cy="408384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F628B7-4D12-E76F-FCB6-119186BAC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0464" y="1346916"/>
            <a:ext cx="242684" cy="24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4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A44FC-EB59-99E1-755B-1CBE203FD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Feature Edges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75F934-7C54-72CD-B2EB-1909EBBFBB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378200" cy="3445524"/>
          </a:xfrm>
        </p:spPr>
        <p:txBody>
          <a:bodyPr/>
          <a:lstStyle/>
          <a:p>
            <a:r>
              <a:rPr lang="en-US" dirty="0"/>
              <a:t>Feature curves can be helpful in defining new features in the model that are not part of the existing components.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677551-F6F1-368C-9221-394EAE195E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B6AB82-7609-8B53-9AD9-F0DAB3712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1" y="747000"/>
            <a:ext cx="2661417" cy="1958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C5464A-F8F0-D391-D135-74F0EEA8C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600" y="2423588"/>
            <a:ext cx="2661417" cy="18031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72C9A4-F7E4-4C80-F594-5FDDEB7E8C7F}"/>
              </a:ext>
            </a:extLst>
          </p:cNvPr>
          <p:cNvSpPr txBox="1"/>
          <p:nvPr/>
        </p:nvSpPr>
        <p:spPr>
          <a:xfrm>
            <a:off x="3271165" y="3191481"/>
            <a:ext cx="188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Example of creating features </a:t>
            </a:r>
          </a:p>
        </p:txBody>
      </p:sp>
    </p:spTree>
    <p:extLst>
      <p:ext uri="{BB962C8B-B14F-4D97-AF65-F5344CB8AC3E}">
        <p14:creationId xmlns:p14="http://schemas.microsoft.com/office/powerpoint/2010/main" val="183144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80F37-E7C1-B687-F1F1-547FB447A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Flow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1AE7B-ABD8-8ACF-F945-17B377EC7E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3954957" cy="3445524"/>
          </a:xfrm>
        </p:spPr>
        <p:txBody>
          <a:bodyPr/>
          <a:lstStyle/>
          <a:p>
            <a:r>
              <a:rPr lang="en-US" sz="1400" dirty="0" err="1"/>
              <a:t>FlightStream</a:t>
            </a:r>
            <a:r>
              <a:rPr lang="en-US" sz="1400" dirty="0"/>
              <a:t> is based on inviscid potential flow. It solves the vorticity around the geometry by dividing the geometry into surface-panels of bound vorticity. </a:t>
            </a:r>
          </a:p>
          <a:p>
            <a:endParaRPr lang="en-US" sz="1400" dirty="0"/>
          </a:p>
          <a:p>
            <a:r>
              <a:rPr lang="en-US" sz="1400" dirty="0"/>
              <a:t>Vorticity is shed into the wake via trailing edges. This creates circulation which creates lift!</a:t>
            </a:r>
          </a:p>
          <a:p>
            <a:endParaRPr lang="en-US" sz="1400" dirty="0"/>
          </a:p>
          <a:p>
            <a:r>
              <a:rPr lang="en-US" sz="1400" dirty="0"/>
              <a:t>By solving for surface vorticity and induced velocity, integrated aerodynamic loads can be calculated.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1AA5C6-0229-422C-4840-8D9D30C9D4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A2662D-1C47-5C87-DD00-4022D8AC2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5469" y="565010"/>
            <a:ext cx="4847865" cy="30428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271454-4F63-BD8C-CAC0-974DDAC256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31845" y="3607904"/>
            <a:ext cx="1761370" cy="13405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9453793-D033-F407-040B-793ECE62285B}"/>
                  </a:ext>
                </a:extLst>
              </p:cNvPr>
              <p:cNvSpPr txBox="1"/>
              <p:nvPr/>
            </p:nvSpPr>
            <p:spPr>
              <a:xfrm>
                <a:off x="6812903" y="3992393"/>
                <a:ext cx="1255151" cy="542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Sup>
                            <m:sSubSup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∞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9453793-D033-F407-040B-793ECE622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2903" y="3992393"/>
                <a:ext cx="1255151" cy="542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0E33F2A-F018-846A-83B3-719A656F7DE9}"/>
              </a:ext>
            </a:extLst>
          </p:cNvPr>
          <p:cNvCxnSpPr>
            <a:cxnSpLocks/>
          </p:cNvCxnSpPr>
          <p:nvPr/>
        </p:nvCxnSpPr>
        <p:spPr>
          <a:xfrm flipV="1">
            <a:off x="6678257" y="1617245"/>
            <a:ext cx="1156677" cy="12426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741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0609CB-8515-D07C-DF52-1644BA2237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Physics setup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D0D4B-94BC-B4C9-6292-45E2E7BAEBA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19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BAFAC6-EEDB-407C-10A7-F829E5BE9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9A5BEB-D55A-D09E-4E2E-DA624D01D7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At its core, </a:t>
            </a:r>
            <a:r>
              <a:rPr lang="en-US" dirty="0" err="1"/>
              <a:t>FlightStream</a:t>
            </a:r>
            <a:r>
              <a:rPr lang="en-US" dirty="0"/>
              <a:t> is a potential inviscid solver. </a:t>
            </a:r>
          </a:p>
          <a:p>
            <a:endParaRPr lang="en-US" dirty="0"/>
          </a:p>
          <a:p>
            <a:r>
              <a:rPr lang="en-US" dirty="0"/>
              <a:t>However, there are several models that have been developed to enhance the baseline physics. These include:</a:t>
            </a:r>
          </a:p>
          <a:p>
            <a:pPr lvl="1"/>
            <a:r>
              <a:rPr lang="en-US" dirty="0"/>
              <a:t>Viscous corrections (Boundary layer methods)</a:t>
            </a:r>
          </a:p>
          <a:p>
            <a:pPr lvl="1"/>
            <a:r>
              <a:rPr lang="en-US" dirty="0"/>
              <a:t>Flow separation models</a:t>
            </a:r>
          </a:p>
          <a:p>
            <a:pPr lvl="1"/>
            <a:r>
              <a:rPr lang="en-US" dirty="0"/>
              <a:t>Compressibility corrections (Sub-, Tran-, *Super-, *Hyper-)</a:t>
            </a:r>
          </a:p>
          <a:p>
            <a:pPr lvl="1"/>
            <a:r>
              <a:rPr lang="en-US" dirty="0"/>
              <a:t>Time-accurate solver 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F7608D-F3D3-0E72-2A39-C0656E0D51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6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0322D-2AF8-5759-C9AA-C1660052E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Trailing Edges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F6937B-AD69-FCFD-CFCD-AA0B46C18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726522"/>
          </a:xfrm>
        </p:spPr>
        <p:txBody>
          <a:bodyPr/>
          <a:lstStyle/>
          <a:p>
            <a:r>
              <a:rPr lang="en-US" dirty="0"/>
              <a:t>All lifting components need to have trailing edges defined. </a:t>
            </a:r>
          </a:p>
          <a:p>
            <a:r>
              <a:rPr lang="en-US" dirty="0"/>
              <a:t>Intersections with non-lifting bodies need to have wake termination nodes defined.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33596A-941A-41E7-A563-796836A80B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D320F0-E6D2-CD5A-2A66-5564D3E1F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91"/>
          <a:stretch/>
        </p:blipFill>
        <p:spPr>
          <a:xfrm>
            <a:off x="3470871" y="1701800"/>
            <a:ext cx="5630907" cy="308067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7EA11DF-6204-C996-4C44-9FBADDD43573}"/>
              </a:ext>
            </a:extLst>
          </p:cNvPr>
          <p:cNvCxnSpPr>
            <a:cxnSpLocks/>
          </p:cNvCxnSpPr>
          <p:nvPr/>
        </p:nvCxnSpPr>
        <p:spPr>
          <a:xfrm flipH="1" flipV="1">
            <a:off x="7267613" y="3838054"/>
            <a:ext cx="150725" cy="351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384EDEE-8E62-7F2D-CDE6-3B5E2E42B931}"/>
              </a:ext>
            </a:extLst>
          </p:cNvPr>
          <p:cNvSpPr txBox="1"/>
          <p:nvPr/>
        </p:nvSpPr>
        <p:spPr>
          <a:xfrm>
            <a:off x="7204728" y="4192138"/>
            <a:ext cx="13017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Trailing edges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6DAB018-46AF-97E9-9CB1-1DE1A4DD2F7E}"/>
              </a:ext>
            </a:extLst>
          </p:cNvPr>
          <p:cNvCxnSpPr/>
          <p:nvPr/>
        </p:nvCxnSpPr>
        <p:spPr>
          <a:xfrm flipV="1">
            <a:off x="5691561" y="3697380"/>
            <a:ext cx="0" cy="478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3ED49C7-B903-0B5A-ECB1-79DF92B66CC6}"/>
              </a:ext>
            </a:extLst>
          </p:cNvPr>
          <p:cNvSpPr txBox="1"/>
          <p:nvPr/>
        </p:nvSpPr>
        <p:spPr>
          <a:xfrm>
            <a:off x="5162036" y="4204316"/>
            <a:ext cx="1108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Termination</a:t>
            </a:r>
          </a:p>
          <a:p>
            <a:pPr algn="ctr"/>
            <a:r>
              <a:rPr lang="en-US" sz="1400" dirty="0"/>
              <a:t>nodes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E9538F-BD01-954F-136A-EA29125BA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63" y="2906224"/>
            <a:ext cx="2475935" cy="97432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B6009E-86FE-ACD3-6952-F34ABB3EA833}"/>
              </a:ext>
            </a:extLst>
          </p:cNvPr>
          <p:cNvSpPr txBox="1"/>
          <p:nvPr/>
        </p:nvSpPr>
        <p:spPr>
          <a:xfrm>
            <a:off x="457200" y="2576840"/>
            <a:ext cx="2465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Menu for selecting TE and Nodes</a:t>
            </a:r>
          </a:p>
        </p:txBody>
      </p:sp>
    </p:spTree>
    <p:extLst>
      <p:ext uri="{BB962C8B-B14F-4D97-AF65-F5344CB8AC3E}">
        <p14:creationId xmlns:p14="http://schemas.microsoft.com/office/powerpoint/2010/main" val="162174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20590-8F51-21B5-3994-1F88CE01F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 Flow Regions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E1A25B-5728-494D-CAC0-AFE938D8E7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114800" cy="3445524"/>
          </a:xfrm>
        </p:spPr>
        <p:txBody>
          <a:bodyPr/>
          <a:lstStyle/>
          <a:p>
            <a:r>
              <a:rPr lang="en-US" dirty="0"/>
              <a:t>Areas of separated bulk flow for example behind fuselages or wing blunt trailing edges. </a:t>
            </a:r>
          </a:p>
          <a:p>
            <a:endParaRPr lang="en-US" dirty="0"/>
          </a:p>
          <a:p>
            <a:r>
              <a:rPr lang="en-US" dirty="0"/>
              <a:t>Base regions apply a constant Cp on these faces.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923C3C-788E-FA86-6941-EA2C93EC0B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38EEF3-867E-2ADE-C047-AF221295B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5518" y="2374900"/>
            <a:ext cx="3598402" cy="21543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4057B8-A7D3-8EFC-B980-8081145EA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391" y="1251133"/>
            <a:ext cx="3082656" cy="62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9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C3429-0035-08D3-CE0B-7C6FA27FD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Viscous Corrections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4F224E-80B1-E462-C614-A654417826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114800" cy="1925878"/>
          </a:xfrm>
        </p:spPr>
        <p:txBody>
          <a:bodyPr/>
          <a:lstStyle/>
          <a:p>
            <a:r>
              <a:rPr lang="en-US" dirty="0" err="1"/>
              <a:t>FlightStream</a:t>
            </a:r>
            <a:r>
              <a:rPr lang="en-US" dirty="0"/>
              <a:t> uses integral boundary layer methods to calculate boundary layers from surface pressures. </a:t>
            </a:r>
          </a:p>
          <a:p>
            <a:endParaRPr lang="en-US" dirty="0"/>
          </a:p>
          <a:p>
            <a:r>
              <a:rPr lang="en-US" dirty="0"/>
              <a:t>These viscous corrections affect the forces and moments on the body by </a:t>
            </a:r>
            <a:r>
              <a:rPr lang="en-US" i="1" dirty="0"/>
              <a:t>virtually</a:t>
            </a:r>
            <a:r>
              <a:rPr lang="en-US" dirty="0"/>
              <a:t> deflecting the surface boundary.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4703B-187D-710C-F2DA-59305463CD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121296-2D73-BC17-CBDE-AD0D261E8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86" y="737828"/>
            <a:ext cx="2608041" cy="18339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79D709-398D-21F0-6277-025E0B683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386" y="2733760"/>
            <a:ext cx="2524311" cy="14471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DAC5A1-046A-99CA-19E3-FF182A820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01" y="3230323"/>
            <a:ext cx="3751597" cy="93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6B883-533F-5161-C966-A6AF43943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Separation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48785A-18CE-1972-6303-9E3F2E31D3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559300" cy="2161622"/>
          </a:xfrm>
        </p:spPr>
        <p:txBody>
          <a:bodyPr/>
          <a:lstStyle/>
          <a:p>
            <a:r>
              <a:rPr lang="en-US" sz="1600" dirty="0"/>
              <a:t>“Stratford” separation models are used for bodies and wings. Model is based on detection of adverse pressure gradients.  </a:t>
            </a:r>
          </a:p>
          <a:p>
            <a:pPr lvl="1"/>
            <a:r>
              <a:rPr lang="en-US" sz="1600" dirty="0"/>
              <a:t>Axial separation: wings + fins. Flow is primarily axial along the wing.</a:t>
            </a:r>
          </a:p>
          <a:p>
            <a:pPr lvl="1"/>
            <a:r>
              <a:rPr lang="en-US" sz="1600" dirty="0"/>
              <a:t>Crossflow separation: for low AR bodies like fuselages.  </a:t>
            </a:r>
          </a:p>
          <a:p>
            <a:endParaRPr lang="en-US" sz="10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5F06D7-54A6-1081-5B05-36A9DF159E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CD255F-18A5-0727-0D8C-0102BB0AB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0" y="3561263"/>
            <a:ext cx="3007360" cy="6634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53F6D4-9B30-C255-DDA8-D93A92814C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87"/>
          <a:stretch/>
        </p:blipFill>
        <p:spPr>
          <a:xfrm>
            <a:off x="5585627" y="2204854"/>
            <a:ext cx="3193962" cy="23125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3B44F4-2319-6B1A-2424-1F3F85B58A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3392" y="806669"/>
            <a:ext cx="1650214" cy="6162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6CF0ED-7EB7-FB35-E034-80BB80014454}"/>
              </a:ext>
            </a:extLst>
          </p:cNvPr>
          <p:cNvSpPr txBox="1"/>
          <p:nvPr/>
        </p:nvSpPr>
        <p:spPr>
          <a:xfrm>
            <a:off x="5934509" y="1879387"/>
            <a:ext cx="2496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sng" dirty="0">
                <a:solidFill>
                  <a:schemeClr val="bg1">
                    <a:lumMod val="50000"/>
                  </a:schemeClr>
                </a:solidFill>
              </a:rPr>
              <a:t>Separation contours on an aircraft</a:t>
            </a:r>
          </a:p>
        </p:txBody>
      </p:sp>
    </p:spTree>
    <p:extLst>
      <p:ext uri="{BB962C8B-B14F-4D97-AF65-F5344CB8AC3E}">
        <p14:creationId xmlns:p14="http://schemas.microsoft.com/office/powerpoint/2010/main" val="171169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C8E96-1E93-73E1-DEFE-21285797A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Freestream Fluid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1AD57-D726-809C-78DB-55BBFE5595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Freestream settings can be set under the “Fluid” node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E5E827-5A17-FADA-A495-0994300DC8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1EF0CF-8D34-7BBF-677D-479B1F3DF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1306098"/>
            <a:ext cx="6807200" cy="304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4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0FCF8-ABD7-DDDF-F777-A58DB7EDB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6732E-9523-20CE-6729-5C443F0C5E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762500" cy="751922"/>
          </a:xfrm>
        </p:spPr>
        <p:txBody>
          <a:bodyPr/>
          <a:lstStyle/>
          <a:p>
            <a:r>
              <a:rPr lang="en-US" dirty="0"/>
              <a:t>Let’s run our first solution</a:t>
            </a:r>
          </a:p>
          <a:p>
            <a:r>
              <a:rPr lang="en-US" dirty="0"/>
              <a:t>Open the previously saved .</a:t>
            </a:r>
            <a:r>
              <a:rPr lang="en-US" dirty="0" err="1"/>
              <a:t>fsm</a:t>
            </a:r>
            <a:r>
              <a:rPr lang="en-US" dirty="0"/>
              <a:t> file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C405CB-4E53-0D62-68AD-008FBFE700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48799B-B8FF-3A33-2086-8EFC49CA5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0507"/>
            <a:ext cx="9144000" cy="380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6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1F45A-CA6D-314F-9CC9-B8653BE34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C71D14-D76D-FC19-70A3-50AB9B0B6D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5AFC3F-10DE-43BB-BB9F-46310F88C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0" y="940180"/>
            <a:ext cx="8521700" cy="352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1A2D6-A018-3C2D-152D-6E1CEF8F7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4C9DB1-1C5F-D70C-EBB1-48A31D8B95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Bonus: try to initialize only parts of the aircraft.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D108C4-955A-54AB-2D35-867F5F5C53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653459-A247-F131-CCE0-123D625CB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574" y="1586547"/>
            <a:ext cx="3322851" cy="238855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7A2157-7BF8-78B2-0B53-5D422F1D63CB}"/>
              </a:ext>
            </a:extLst>
          </p:cNvPr>
          <p:cNvSpPr/>
          <p:nvPr/>
        </p:nvSpPr>
        <p:spPr>
          <a:xfrm>
            <a:off x="1617736" y="4171481"/>
            <a:ext cx="5908526" cy="556091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Initializing + running only subcomponents is useful for troubleshooting your case. </a:t>
            </a:r>
          </a:p>
        </p:txBody>
      </p:sp>
    </p:spTree>
    <p:extLst>
      <p:ext uri="{BB962C8B-B14F-4D97-AF65-F5344CB8AC3E}">
        <p14:creationId xmlns:p14="http://schemas.microsoft.com/office/powerpoint/2010/main" val="89763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8E685-C9E1-7192-2E12-8F017127B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Viscous Effects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B2EE09-4633-403C-E803-12DC158E45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BFE5B7-9E4D-4E1A-D372-7DAD7F5A48D9}"/>
              </a:ext>
            </a:extLst>
          </p:cNvPr>
          <p:cNvSpPr txBox="1">
            <a:spLocks/>
          </p:cNvSpPr>
          <p:nvPr/>
        </p:nvSpPr>
        <p:spPr>
          <a:xfrm>
            <a:off x="330200" y="971047"/>
            <a:ext cx="8342744" cy="2599467"/>
          </a:xfrm>
          <a:prstGeom prst="rect">
            <a:avLst/>
          </a:prstGeom>
        </p:spPr>
        <p:txBody>
          <a:bodyPr/>
          <a:lstStyle>
            <a:lvl1pPr marL="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72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6858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9144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1143000" indent="-2286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685800" algn="l"/>
                <a:tab pos="914400" algn="l"/>
                <a:tab pos="1143000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After the initial velocities and pressure are calculated, integral boundary layer methods are used to estimate boundary layer properties.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A second iteration virtually perturbs the geometry boundaries to capture the viscous effects on the inviscid flow field.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1F712F-E598-0C1F-B99D-FE8455742027}"/>
                  </a:ext>
                </a:extLst>
              </p:cNvPr>
              <p:cNvSpPr txBox="1"/>
              <p:nvPr/>
            </p:nvSpPr>
            <p:spPr>
              <a:xfrm>
                <a:off x="5084450" y="1934217"/>
                <a:ext cx="2667140" cy="10046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1600" b="0" i="1" dirty="0">
                    <a:latin typeface="Cambria Math" panose="02040503050406030204" pitchFamily="18" charset="0"/>
                  </a:rPr>
                  <a:t>= boundary layer thickness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1600" b="0" i="1" dirty="0">
                    <a:latin typeface="Cambria Math" panose="02040503050406030204" pitchFamily="18" charset="0"/>
                  </a:rPr>
                  <a:t>= displacement thickness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𝑚𝑜𝑚𝑒𝑛𝑡𝑢𝑚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𝑡h𝑖𝑐𝑘𝑛𝑒𝑠𝑠</m:t>
                      </m:r>
                    </m:oMath>
                  </m:oMathPara>
                </a14:m>
                <a:endParaRPr lang="en-US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𝑠𝑘𝑖𝑛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𝑓𝑟𝑖𝑐𝑡𝑖𝑜𝑛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𝑐𝑜𝑒𝑓𝑓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1F712F-E598-0C1F-B99D-FE84557420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4450" y="1934217"/>
                <a:ext cx="2667140" cy="1004634"/>
              </a:xfrm>
              <a:prstGeom prst="rect">
                <a:avLst/>
              </a:prstGeom>
              <a:blipFill>
                <a:blip r:embed="rId2"/>
                <a:stretch>
                  <a:fillRect l="-2740" t="-6667" b="-6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BA1F2D05-B9D6-8634-8FE1-98D77E8A2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328" y="1894821"/>
            <a:ext cx="4176122" cy="104403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780D73A-C3F2-595C-0FF6-D51EE145F209}"/>
              </a:ext>
            </a:extLst>
          </p:cNvPr>
          <p:cNvSpPr/>
          <p:nvPr/>
        </p:nvSpPr>
        <p:spPr>
          <a:xfrm>
            <a:off x="1518889" y="4017459"/>
            <a:ext cx="6232701" cy="692854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When troubleshooting, run the inviscid solution only since viscous corrections are a post-solution step</a:t>
            </a:r>
          </a:p>
        </p:txBody>
      </p:sp>
    </p:spTree>
    <p:extLst>
      <p:ext uri="{BB962C8B-B14F-4D97-AF65-F5344CB8AC3E}">
        <p14:creationId xmlns:p14="http://schemas.microsoft.com/office/powerpoint/2010/main" val="126055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D8C35-5B34-97A2-0033-D5EC404F4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Physics – Actuators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875C5-C466-BDD6-3F84-E42FCB6B04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4114800" cy="3445524"/>
          </a:xfrm>
        </p:spPr>
        <p:txBody>
          <a:bodyPr/>
          <a:lstStyle/>
          <a:p>
            <a:r>
              <a:rPr lang="en-US" sz="1800" dirty="0"/>
              <a:t>Actuators – Simulate pressure/density change in volume.</a:t>
            </a:r>
          </a:p>
          <a:p>
            <a:pPr lvl="1"/>
            <a:r>
              <a:rPr lang="en-US" sz="1800" dirty="0"/>
              <a:t>Propeller model – Adds thrust, swirl, and induced velocity to the flow</a:t>
            </a:r>
          </a:p>
          <a:p>
            <a:pPr lvl="1"/>
            <a:r>
              <a:rPr lang="en-US" sz="1800" dirty="0"/>
              <a:t>Exhaust model – Adds thrust, and induced velocity to the flow</a:t>
            </a:r>
          </a:p>
          <a:p>
            <a:endParaRPr lang="en-US" sz="11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1EEC4-F60D-99BE-6111-06CC5E1203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2B9D5A-B3E7-F9E6-A767-64A22DAF6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499" y="1034476"/>
            <a:ext cx="1774095" cy="127156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3E7A6B-F401-ACE2-F1FB-CD41D3AAC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182" y="975278"/>
            <a:ext cx="2416906" cy="146195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DB06CD-CD27-6DDF-A386-62AC86FAB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499" y="2770947"/>
            <a:ext cx="1989194" cy="140506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6056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8363F-E510-EBF0-D8A3-D7666F3D7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2829C-1D2E-AA4E-D605-979EADBE82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5524500" cy="485222"/>
          </a:xfrm>
        </p:spPr>
        <p:txBody>
          <a:bodyPr/>
          <a:lstStyle/>
          <a:p>
            <a:r>
              <a:rPr lang="en-US" dirty="0"/>
              <a:t>Now let’s add a propeller and jet exhaust to the airliner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A3816-DC94-522C-5E56-C1618FBA01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359F37-444B-D585-D814-ED204FB31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22" y="1460500"/>
            <a:ext cx="8394700" cy="303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0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05143-6101-A79A-B741-59E1496D3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AB2CE-9B43-CE0A-65E5-100F7BAF4D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DE7B7-EF94-59B2-28E7-6A47E8C54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11" y="1003300"/>
            <a:ext cx="8222533" cy="353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18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EC346-0A7E-C28C-B4A7-D42C523D3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84F5E-9CC9-30D4-F305-F990567279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C09A32-81B4-599C-2260-A4994A0E0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4" y="1166006"/>
            <a:ext cx="8534400" cy="302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6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069BE-638E-9CFC-5A5E-C932A5800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Solver Divergence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4F16D3-8D94-2903-B960-231A104E08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822700" cy="3445524"/>
          </a:xfrm>
        </p:spPr>
        <p:txBody>
          <a:bodyPr/>
          <a:lstStyle/>
          <a:p>
            <a:r>
              <a:rPr lang="en-US" dirty="0"/>
              <a:t>How to identify solver divergence?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Vorticity ‘blows up’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Residuals increase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Nonsense aerodynamic loads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F754A-5E5F-020E-1E7F-3D3AB9E35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BA6833-559F-B4DB-79C7-C5A7508FA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101" y="764088"/>
            <a:ext cx="3756105" cy="353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460AEB-6388-8BC6-34C0-1AEDF47C3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438" y="1317008"/>
            <a:ext cx="2750362" cy="285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2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A6DE6-CE29-5C2A-87EE-D8EE19EC8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Analysis Tab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BBC02-F363-1884-4B8C-15E362A4EB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D8699-F4D3-7AA3-FF56-C69506C68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806393"/>
            <a:ext cx="4590053" cy="28427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65F1E7-EA59-CBC5-4C85-D9D8FA8A510A}"/>
              </a:ext>
            </a:extLst>
          </p:cNvPr>
          <p:cNvSpPr txBox="1"/>
          <p:nvPr/>
        </p:nvSpPr>
        <p:spPr>
          <a:xfrm>
            <a:off x="358452" y="1283173"/>
            <a:ext cx="2779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/>
              <a:t>Refresh</a:t>
            </a:r>
            <a:r>
              <a:rPr lang="en-US" sz="1400" dirty="0"/>
              <a:t> – </a:t>
            </a:r>
          </a:p>
          <a:p>
            <a:r>
              <a:rPr lang="en-US" sz="1400" dirty="0"/>
              <a:t>After running, must refresh loads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5E1531-003F-9B1F-4C0F-1678AC884B92}"/>
              </a:ext>
            </a:extLst>
          </p:cNvPr>
          <p:cNvSpPr txBox="1"/>
          <p:nvPr/>
        </p:nvSpPr>
        <p:spPr>
          <a:xfrm>
            <a:off x="3876460" y="1063578"/>
            <a:ext cx="24070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/>
              <a:t>Copy/export table</a:t>
            </a:r>
            <a:r>
              <a:rPr lang="en-US" sz="1400" dirty="0"/>
              <a:t> – </a:t>
            </a:r>
          </a:p>
          <a:p>
            <a:r>
              <a:rPr lang="en-US" sz="1400" dirty="0"/>
              <a:t>For further analysis in spreadsheet format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6C0117-AFC0-E1E8-38A3-8CC2BDA0A961}"/>
              </a:ext>
            </a:extLst>
          </p:cNvPr>
          <p:cNvSpPr txBox="1"/>
          <p:nvPr/>
        </p:nvSpPr>
        <p:spPr>
          <a:xfrm>
            <a:off x="6495766" y="1212812"/>
            <a:ext cx="2622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/>
              <a:t>Export solver data</a:t>
            </a:r>
            <a:r>
              <a:rPr lang="en-US" sz="1400" dirty="0"/>
              <a:t> – </a:t>
            </a:r>
          </a:p>
          <a:p>
            <a:r>
              <a:rPr lang="en-US" sz="1400" dirty="0"/>
              <a:t>Surface solution to VTK format</a:t>
            </a:r>
          </a:p>
        </p:txBody>
      </p:sp>
    </p:spTree>
    <p:extLst>
      <p:ext uri="{BB962C8B-B14F-4D97-AF65-F5344CB8AC3E}">
        <p14:creationId xmlns:p14="http://schemas.microsoft.com/office/powerpoint/2010/main" val="340641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508E7-8B87-58E3-C7C3-59C94BAD6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Analysis Tab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0D0847-3722-F373-128B-15ACF59961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612222"/>
          </a:xfrm>
        </p:spPr>
        <p:txBody>
          <a:bodyPr/>
          <a:lstStyle/>
          <a:p>
            <a:r>
              <a:rPr lang="en-US" dirty="0"/>
              <a:t>Under </a:t>
            </a:r>
            <a:r>
              <a:rPr lang="en-US" i="1" dirty="0"/>
              <a:t>Units</a:t>
            </a:r>
            <a:r>
              <a:rPr lang="en-US" dirty="0"/>
              <a:t> can change the units used for force/moment calculations.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942B60-93A1-B055-9FB9-679D88B928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A7F80D-C454-FE94-BEF5-58D7F5A82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537950"/>
            <a:ext cx="4343400" cy="2361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5B57B23-E9C1-93D6-F99A-4432E7CABDC9}"/>
              </a:ext>
            </a:extLst>
          </p:cNvPr>
          <p:cNvSpPr/>
          <p:nvPr/>
        </p:nvSpPr>
        <p:spPr>
          <a:xfrm>
            <a:off x="1185265" y="4389981"/>
            <a:ext cx="6193435" cy="487756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The options set in the Analysis tab will be used for loads in Solver Sweeper toolbox!</a:t>
            </a:r>
          </a:p>
        </p:txBody>
      </p:sp>
    </p:spTree>
    <p:extLst>
      <p:ext uri="{BB962C8B-B14F-4D97-AF65-F5344CB8AC3E}">
        <p14:creationId xmlns:p14="http://schemas.microsoft.com/office/powerpoint/2010/main" val="425482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827B7-13F2-163A-57C9-74016A734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Analysis Tab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EA7079-6171-68AB-890F-016F132085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36022"/>
          </a:xfrm>
        </p:spPr>
        <p:txBody>
          <a:bodyPr/>
          <a:lstStyle/>
          <a:p>
            <a:r>
              <a:rPr lang="en-US" dirty="0"/>
              <a:t>Breakdown of forces/moments by component is available.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874C4F-B4D4-BA02-E19C-6CA711D6C5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304B9A-5962-35AA-7626-42214AE19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699134"/>
            <a:ext cx="4449123" cy="193306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02B8F4-C9C7-80C7-D0C5-1C332336C566}"/>
              </a:ext>
            </a:extLst>
          </p:cNvPr>
          <p:cNvSpPr/>
          <p:nvPr/>
        </p:nvSpPr>
        <p:spPr>
          <a:xfrm>
            <a:off x="1271387" y="4168222"/>
            <a:ext cx="7164147" cy="480900"/>
          </a:xfrm>
          <a:prstGeom prst="rect">
            <a:avLst/>
          </a:prstGeo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This table is useful for troubleshooting; check relative forces of components </a:t>
            </a:r>
          </a:p>
        </p:txBody>
      </p:sp>
    </p:spTree>
    <p:extLst>
      <p:ext uri="{BB962C8B-B14F-4D97-AF65-F5344CB8AC3E}">
        <p14:creationId xmlns:p14="http://schemas.microsoft.com/office/powerpoint/2010/main" val="74824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D1778F-6B0E-2603-103C-A9BA415E4B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solver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B022D2-56DD-D171-3920-3E250E077E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7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C0E9E23-DAAC-BD00-AD31-BA29EDEE2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D5518F-B225-D557-F29E-6B6F55E0E3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018622"/>
          </a:xfrm>
        </p:spPr>
        <p:txBody>
          <a:bodyPr/>
          <a:lstStyle/>
          <a:p>
            <a:r>
              <a:rPr lang="en-US" sz="1400" dirty="0"/>
              <a:t>The Solver scene is where you visualize the on-going solution.</a:t>
            </a:r>
          </a:p>
          <a:p>
            <a:endParaRPr lang="en-US" sz="1400" dirty="0"/>
          </a:p>
          <a:p>
            <a:r>
              <a:rPr lang="en-US" sz="1400" dirty="0"/>
              <a:t>In this scene you can visualize any items created under Post-Processing in the simulation tree. </a:t>
            </a:r>
          </a:p>
          <a:p>
            <a:endParaRPr lang="en-US" sz="1400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745178-E308-60C6-4ACD-542EAA81C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0" y="2172021"/>
            <a:ext cx="3648673" cy="264510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D9E6C-E274-7905-6C8A-5B351261FB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29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1FF8C-2E21-DE4C-312E-94BD413A6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Mesh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B209A-BB83-525D-95B8-E6E7D1209B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1390551"/>
          </a:xfrm>
        </p:spPr>
        <p:txBody>
          <a:bodyPr/>
          <a:lstStyle/>
          <a:p>
            <a:r>
              <a:rPr lang="en-US" sz="1600" dirty="0"/>
              <a:t>The panel method found in </a:t>
            </a:r>
            <a:r>
              <a:rPr lang="en-US" sz="1600" dirty="0" err="1"/>
              <a:t>FlightStream</a:t>
            </a:r>
            <a:r>
              <a:rPr lang="en-US" sz="1600" dirty="0"/>
              <a:t> only requires a surface mesh to solve the flow field. </a:t>
            </a:r>
          </a:p>
          <a:p>
            <a:r>
              <a:rPr lang="en-US" sz="1600" dirty="0"/>
              <a:t>At solver time, an octree Cartesian field is constructed to calculate the volumetric flow properties. </a:t>
            </a:r>
            <a:endParaRPr lang="en-US" sz="1600" dirty="0">
              <a:solidFill>
                <a:srgbClr val="FF0000"/>
              </a:solidFill>
            </a:endParaRPr>
          </a:p>
          <a:p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959EA3-D9EA-66A7-8485-AF3EE1766E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7FE821-7C0F-FA6A-B928-0FCFE6180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1" y="2550932"/>
            <a:ext cx="3101041" cy="19317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27198D-9D92-E757-A645-E624AF529B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266935">
            <a:off x="5009316" y="2274841"/>
            <a:ext cx="2065392" cy="246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07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68D3E-FBB0-A8C4-07D7-5FBB454F5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Solver – Scene Settings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CCAC0E-722C-94AE-6ABC-A8A40D26C9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36022"/>
          </a:xfrm>
        </p:spPr>
        <p:txBody>
          <a:bodyPr/>
          <a:lstStyle/>
          <a:p>
            <a:r>
              <a:rPr lang="en-US" dirty="0"/>
              <a:t>Options for what to show in Solver scene can be toggled under the gear icon.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EC242-B4A2-5E01-37EE-64EBF9F340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A1C190-F704-B913-B811-EE10E8F11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457200"/>
            <a:ext cx="3350470" cy="36244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E2D7287-5797-21DA-171A-B5236953F644}"/>
              </a:ext>
            </a:extLst>
          </p:cNvPr>
          <p:cNvGrpSpPr/>
          <p:nvPr/>
        </p:nvGrpSpPr>
        <p:grpSpPr>
          <a:xfrm>
            <a:off x="1198859" y="1378310"/>
            <a:ext cx="6380711" cy="3079390"/>
            <a:chOff x="1005791" y="2122237"/>
            <a:chExt cx="9198695" cy="42998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5488C9-F79F-2885-8870-3055E4CDA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5791" y="2122237"/>
              <a:ext cx="4517711" cy="429987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3A64F54-8FA2-95B4-E54C-8E9444CA9F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4202"/>
            <a:stretch/>
          </p:blipFill>
          <p:spPr>
            <a:xfrm>
              <a:off x="6668500" y="3018877"/>
              <a:ext cx="3535986" cy="317118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C4F84FFC-28BE-6259-FAC7-34603CD9E581}"/>
                </a:ext>
              </a:extLst>
            </p:cNvPr>
            <p:cNvCxnSpPr/>
            <p:nvPr/>
          </p:nvCxnSpPr>
          <p:spPr>
            <a:xfrm flipV="1">
              <a:off x="2676525" y="3200849"/>
              <a:ext cx="5105400" cy="762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CCC6D08-74A3-A627-7D00-4496B44890C6}"/>
                </a:ext>
              </a:extLst>
            </p:cNvPr>
            <p:cNvCxnSpPr/>
            <p:nvPr/>
          </p:nvCxnSpPr>
          <p:spPr>
            <a:xfrm>
              <a:off x="4038600" y="3410399"/>
              <a:ext cx="4572000" cy="8236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EDEF5D8-C075-42F6-C19E-1AA0D85EDE11}"/>
                </a:ext>
              </a:extLst>
            </p:cNvPr>
            <p:cNvCxnSpPr/>
            <p:nvPr/>
          </p:nvCxnSpPr>
          <p:spPr>
            <a:xfrm>
              <a:off x="5114925" y="3372299"/>
              <a:ext cx="4257675" cy="189500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539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AABB4-DBB9-11AA-EDF3-23F1715D2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Solver - Toolbar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9B3241-6D70-04E3-4998-873E70635B2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81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EE44789-D249-7B80-C8F4-CF99AD2658EA}"/>
              </a:ext>
            </a:extLst>
          </p:cNvPr>
          <p:cNvGrpSpPr/>
          <p:nvPr/>
        </p:nvGrpSpPr>
        <p:grpSpPr>
          <a:xfrm>
            <a:off x="1516189" y="1526060"/>
            <a:ext cx="6764211" cy="2276889"/>
            <a:chOff x="728789" y="1421493"/>
            <a:chExt cx="8080215" cy="271986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67CA505-E27A-398C-5530-83EB635BC3B4}"/>
                </a:ext>
              </a:extLst>
            </p:cNvPr>
            <p:cNvGrpSpPr/>
            <p:nvPr/>
          </p:nvGrpSpPr>
          <p:grpSpPr>
            <a:xfrm>
              <a:off x="2790222" y="1421493"/>
              <a:ext cx="2813000" cy="841847"/>
              <a:chOff x="4689500" y="1520353"/>
              <a:chExt cx="2813000" cy="841847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F1F2FD4-AF2B-52BB-507E-2781C18C37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89500" y="1520353"/>
                <a:ext cx="2813000" cy="841847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28DAE3C6-5CCF-6A56-E720-418E179334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62487" y="1645264"/>
                <a:ext cx="695337" cy="618076"/>
              </a:xfrm>
              <a:prstGeom prst="rect">
                <a:avLst/>
              </a:prstGeom>
            </p:spPr>
          </p:pic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59ABE24-AEB0-1C06-8F84-EC0CA0FE98FE}"/>
                </a:ext>
              </a:extLst>
            </p:cNvPr>
            <p:cNvSpPr txBox="1"/>
            <p:nvPr/>
          </p:nvSpPr>
          <p:spPr>
            <a:xfrm>
              <a:off x="728789" y="3214457"/>
              <a:ext cx="23296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Initialize the case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103B4BD-3EBE-1A37-CA0E-235715A98EC8}"/>
                </a:ext>
              </a:extLst>
            </p:cNvPr>
            <p:cNvSpPr txBox="1"/>
            <p:nvPr/>
          </p:nvSpPr>
          <p:spPr>
            <a:xfrm>
              <a:off x="3068027" y="3772028"/>
              <a:ext cx="1780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Run the case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0B01A7-4FCD-73DE-1765-1BE653925D47}"/>
                </a:ext>
              </a:extLst>
            </p:cNvPr>
            <p:cNvSpPr txBox="1"/>
            <p:nvPr/>
          </p:nvSpPr>
          <p:spPr>
            <a:xfrm>
              <a:off x="4980993" y="3280195"/>
              <a:ext cx="19287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Clear Solution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D04EFD-508E-2A74-C3A8-3C1EF06195E8}"/>
                </a:ext>
              </a:extLst>
            </p:cNvPr>
            <p:cNvSpPr txBox="1"/>
            <p:nvPr/>
          </p:nvSpPr>
          <p:spPr>
            <a:xfrm>
              <a:off x="6383340" y="2654081"/>
              <a:ext cx="2425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Clear Initialization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4A97B205-AFEE-E22A-CD01-9E81F5552D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79072" y="2177831"/>
              <a:ext cx="622300" cy="95250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0ECAC18F-B391-E042-FEC8-AB492EEE4E6B}"/>
                </a:ext>
              </a:extLst>
            </p:cNvPr>
            <p:cNvCxnSpPr>
              <a:cxnSpLocks/>
            </p:cNvCxnSpPr>
            <p:nvPr/>
          </p:nvCxnSpPr>
          <p:spPr>
            <a:xfrm>
              <a:off x="3833177" y="2212068"/>
              <a:ext cx="0" cy="155996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C7EF8426-7A0B-E75B-5524-042FA91832F2}"/>
                </a:ext>
              </a:extLst>
            </p:cNvPr>
            <p:cNvCxnSpPr>
              <a:cxnSpLocks/>
            </p:cNvCxnSpPr>
            <p:nvPr/>
          </p:nvCxnSpPr>
          <p:spPr>
            <a:xfrm>
              <a:off x="4673016" y="2212068"/>
              <a:ext cx="425406" cy="123322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66484977-9C47-2C2B-AAEB-C7882B8A02F6}"/>
                </a:ext>
              </a:extLst>
            </p:cNvPr>
            <p:cNvCxnSpPr>
              <a:cxnSpLocks/>
            </p:cNvCxnSpPr>
            <p:nvPr/>
          </p:nvCxnSpPr>
          <p:spPr>
            <a:xfrm>
              <a:off x="5279890" y="2196506"/>
              <a:ext cx="1103450" cy="63391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05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7B3B8-BA02-539D-5F45-3EB11D79B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Solver - Initialization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18C69E-3467-848C-7E65-6DE6A5EA2D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276888" cy="3673844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100" dirty="0"/>
              <a:t>Select solver model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Controls the maximum level of stabilization to be applied to maintain convergence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Select the appropriate symmetry boundary conditions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Detection and stabilization between geometry components in close proximity of each other (for example, between a stowed control surface or flap and the wing)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Specify the downstream termination location of the wake strands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/>
              <a:t>Enable the wake collision avoidance model that prevents wake strands from intersecting boundary faces</a:t>
            </a:r>
          </a:p>
          <a:p>
            <a:endParaRPr lang="en-US" sz="11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4DAE9-44D0-1B77-7B52-00B7147AEA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4C111C-02E2-9108-79BB-4C36B40557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8"/>
          <a:stretch/>
        </p:blipFill>
        <p:spPr>
          <a:xfrm>
            <a:off x="3734088" y="1014491"/>
            <a:ext cx="5244812" cy="311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5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7B3B8-BA02-539D-5F45-3EB11D79B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Solver - Initialization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18C69E-3467-848C-7E65-6DE6A5EA2D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276888" cy="3673844"/>
          </a:xfrm>
        </p:spPr>
        <p:txBody>
          <a:bodyPr/>
          <a:lstStyle/>
          <a:p>
            <a:pPr marL="342900" indent="-342900">
              <a:buFont typeface="+mj-lt"/>
              <a:buAutoNum type="arabicPeriod" startAt="7"/>
            </a:pPr>
            <a:r>
              <a:rPr lang="en-US" sz="1100" dirty="0"/>
              <a:t>Custom size level of the wake Cartesian grid used for propagation of wake filaments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US" sz="1100" dirty="0"/>
              <a:t>Specify the boundaries where triangle-pairs should be converted to quads in the solver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US" sz="1100" dirty="0"/>
              <a:t>Select the surfaces that need to be added to the solver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US" sz="1100" dirty="0"/>
              <a:t>Treat all moving mesh boundaries in the unsteady solver as acoustic sources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US" sz="1100" dirty="0"/>
              <a:t>Starts the solver initialization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4DAE9-44D0-1B77-7B52-00B7147AEA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4C111C-02E2-9108-79BB-4C36B40557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08"/>
          <a:stretch/>
        </p:blipFill>
        <p:spPr>
          <a:xfrm>
            <a:off x="3734088" y="1014491"/>
            <a:ext cx="5244812" cy="311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02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E09B-0555-0408-87B5-1047230C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Compressible Flow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3DE550-805D-90DE-D3F3-0F16B48A21ED}"/>
                  </a:ext>
                </a:extLst>
              </p:cNvPr>
              <p:cNvSpPr>
                <a:spLocks noGrp="1"/>
              </p:cNvSpPr>
              <p:nvPr>
                <p:ph type="body" sz="quarter" idx="11"/>
              </p:nvPr>
            </p:nvSpPr>
            <p:spPr/>
            <p:txBody>
              <a:bodyPr/>
              <a:lstStyle/>
              <a:p>
                <a:r>
                  <a:rPr lang="en-US" sz="1400" dirty="0"/>
                  <a:t>New in 2024.1: Menu for selecting different compressibility solvers.</a:t>
                </a:r>
              </a:p>
              <a:p>
                <a:endParaRPr lang="en-US" sz="1400" dirty="0"/>
              </a:p>
              <a:p>
                <a:endParaRPr lang="en-US" sz="1400" dirty="0"/>
              </a:p>
              <a:p>
                <a:endParaRPr lang="en-US" sz="1400" dirty="0"/>
              </a:p>
              <a:p>
                <a:endParaRPr lang="en-US" sz="1400" dirty="0"/>
              </a:p>
              <a:p>
                <a:r>
                  <a:rPr lang="en-US" sz="1400" dirty="0"/>
                  <a:t>Incompressible: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1400" b="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400" dirty="0"/>
                  <a:t> – Standard incompressible solver</a:t>
                </a:r>
              </a:p>
              <a:p>
                <a:r>
                  <a:rPr lang="en-US" sz="1400" dirty="0"/>
                  <a:t>Subsonic: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0&lt;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𝑀𝑎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&lt;0.6 </m:t>
                    </m:r>
                  </m:oMath>
                </a14:m>
                <a:r>
                  <a:rPr lang="en-US" sz="1400" dirty="0"/>
                  <a:t>– Incompressible solver w/ compressibility correction </a:t>
                </a:r>
              </a:p>
              <a:p>
                <a:r>
                  <a:rPr lang="en-US" sz="1400" dirty="0"/>
                  <a:t>Transonic: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0.6&lt;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𝑀𝑎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&lt;1.3</m:t>
                    </m:r>
                  </m:oMath>
                </a14:m>
                <a:r>
                  <a:rPr lang="en-US" sz="1400" dirty="0"/>
                  <a:t> – Non-linear transonic field-panel solver</a:t>
                </a:r>
              </a:p>
              <a:p>
                <a:r>
                  <a:rPr lang="en-US" sz="1400" dirty="0"/>
                  <a:t>*Supersonic: </a:t>
                </a:r>
                <a14:m>
                  <m:oMath xmlns:m="http://schemas.openxmlformats.org/officeDocument/2006/math"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1.3&lt;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𝑀𝑎</m:t>
                    </m:r>
                    <m:r>
                      <a:rPr lang="en-US" sz="1400" i="1" dirty="0" smtClean="0">
                        <a:latin typeface="Cambria Math" panose="02040503050406030204" pitchFamily="18" charset="0"/>
                      </a:rPr>
                      <m:t>&lt;1.8</m:t>
                    </m:r>
                  </m:oMath>
                </a14:m>
                <a:r>
                  <a:rPr lang="en-US" sz="1400" dirty="0"/>
                  <a:t> – Linear supersonic panel solver (*Exp. release in 2024.2)</a:t>
                </a:r>
              </a:p>
              <a:p>
                <a:r>
                  <a:rPr lang="en-US" dirty="0"/>
                  <a:t>Hypersonic: Ma-&gt;5</a:t>
                </a:r>
                <a:endParaRPr lang="en-US" sz="1400" dirty="0"/>
              </a:p>
              <a:p>
                <a:endParaRPr lang="en-US" sz="14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3DE550-805D-90DE-D3F3-0F16B48A21E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1"/>
              </p:nvPr>
            </p:nvSpPr>
            <p:spPr>
              <a:blipFill>
                <a:blip r:embed="rId2"/>
                <a:stretch>
                  <a:fillRect l="-74" t="-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213008-75C0-0D0B-0B3F-965CDE1A38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17465E-CF30-520C-2B7F-393B9DF80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350" y="1254960"/>
            <a:ext cx="2019300" cy="106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1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D6ADE-184D-817B-28F1-C740F571C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Solver - Contours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8B835-3197-B5A4-C04E-3EEE315B17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Right clicking in the scene window allows users to change contour variable.</a:t>
            </a:r>
          </a:p>
          <a:p>
            <a:endParaRPr lang="en-US" dirty="0"/>
          </a:p>
          <a:p>
            <a:r>
              <a:rPr lang="en-US" dirty="0"/>
              <a:t>Flow parameters variables can be shown.</a:t>
            </a:r>
          </a:p>
          <a:p>
            <a:endParaRPr lang="en-US" dirty="0"/>
          </a:p>
          <a:p>
            <a:r>
              <a:rPr lang="en-US" dirty="0"/>
              <a:t>Viscous variables can be shown.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9453B-43A4-0320-962C-7454369F8E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42F8F9-5F48-74A5-7454-9DFA25571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12" y="1698491"/>
            <a:ext cx="3818233" cy="294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2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EA0F46-E758-F21B-4A28-C650DDC513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Plots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E8B73-7B1F-FAFC-3D16-ECF40E2033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96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3259B7-5F8A-1AC8-7741-7A391E59C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1D7042-5160-C6F5-A217-0D784A63E3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400" dirty="0"/>
              <a:t>The Plots scene shows XY plots from various sources in </a:t>
            </a:r>
            <a:r>
              <a:rPr lang="en-US" sz="1400" dirty="0" err="1"/>
              <a:t>FlightStream</a:t>
            </a:r>
            <a:r>
              <a:rPr lang="en-US" sz="1400" dirty="0"/>
              <a:t>.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4390C9-B8A9-3B61-D46B-CC70A62BF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330" y="1661071"/>
            <a:ext cx="3644091" cy="262218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218022-0673-3F97-7AD1-48D5FE7EB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70" y="1908579"/>
            <a:ext cx="2833557" cy="142531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B52A307-E12E-3DBC-47CB-E24EAE278853}"/>
              </a:ext>
            </a:extLst>
          </p:cNvPr>
          <p:cNvCxnSpPr/>
          <p:nvPr/>
        </p:nvCxnSpPr>
        <p:spPr>
          <a:xfrm>
            <a:off x="2743200" y="2019300"/>
            <a:ext cx="1397000" cy="101600"/>
          </a:xfrm>
          <a:prstGeom prst="straightConnector1">
            <a:avLst/>
          </a:prstGeom>
          <a:ln w="12700"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F93211-4348-C556-7FC0-1A7AF65C0C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06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3A56A-A5B4-8068-CA8C-91B0CB87F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Plots – Iterations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A26836-D323-C1D9-F8B7-DC5E2CC2A1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Can view Residuals and Forces. These are helpful for viewing solution convergence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94C21E-327E-D51C-392D-95FF4521E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BAE6D6-9DD7-175A-1B5E-B6B8C0A0B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98" y="1494069"/>
            <a:ext cx="3808204" cy="2740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040E4C-0398-876E-81BE-542DB59E9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286" y="1494069"/>
            <a:ext cx="3630216" cy="2740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4849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A49DD-1C76-E400-C252-E6B6534AC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Plots – Sectional Forces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88A39E-86AA-85DB-099F-B5C879CD15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Can view automatically created Sectional lift forces.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6B45CF-30CD-7CF1-D529-27235374262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89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EF1DA3-CF5E-7160-E05B-AF2AB93EA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966263"/>
            <a:ext cx="2438400" cy="17789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D37E54-B22C-6386-71E9-4D6854292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803" y="1460604"/>
            <a:ext cx="4285711" cy="314314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9509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E45CF-71DC-E27F-E96D-A5435D477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Flow Limitations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1C51DB-BEC4-8BCE-EEC8-3FFCED81D7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4299152" cy="2997732"/>
          </a:xfrm>
        </p:spPr>
        <p:txBody>
          <a:bodyPr/>
          <a:lstStyle/>
          <a:p>
            <a:r>
              <a:rPr lang="en-US" dirty="0"/>
              <a:t>While </a:t>
            </a:r>
            <a:r>
              <a:rPr lang="en-US" dirty="0" err="1"/>
              <a:t>FlightStream</a:t>
            </a:r>
            <a:r>
              <a:rPr lang="en-US" dirty="0"/>
              <a:t> does capture </a:t>
            </a:r>
            <a:r>
              <a:rPr lang="en-US" i="1" dirty="0"/>
              <a:t>some</a:t>
            </a:r>
            <a:r>
              <a:rPr lang="en-US" dirty="0"/>
              <a:t> viscous/separation effects, the models are tailored to external vehicle aerodynamics. Here is list of flow which is not resolved by </a:t>
            </a:r>
            <a:r>
              <a:rPr lang="en-US" dirty="0" err="1"/>
              <a:t>FlightStream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Highly separated/swirling bulk flow. </a:t>
            </a:r>
          </a:p>
          <a:p>
            <a:pPr lvl="1"/>
            <a:r>
              <a:rPr lang="en-US" dirty="0"/>
              <a:t>Highly transient/dynamic separation. </a:t>
            </a:r>
          </a:p>
          <a:p>
            <a:pPr lvl="1"/>
            <a:r>
              <a:rPr lang="en-US" dirty="0"/>
              <a:t>Flow within small gaps </a:t>
            </a:r>
          </a:p>
          <a:p>
            <a:pPr lvl="1"/>
            <a:r>
              <a:rPr lang="en-US" dirty="0"/>
              <a:t>Viscous-dominated flow such as that found in shear layers or rotating objects.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CC6C0F-7B72-774A-7197-E4549EB5B4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2" descr="Flow separation behind the car Nevertheless, as shown in Figure 11,... |  Download Scientific Diagram">
            <a:extLst>
              <a:ext uri="{FF2B5EF4-FFF2-40B4-BE49-F238E27FC236}">
                <a16:creationId xmlns:a16="http://schemas.microsoft.com/office/drawing/2014/main" id="{32F85D3E-A2D6-2874-E68A-6444B41B4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56352" y="715939"/>
            <a:ext cx="3916592" cy="140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Thicker Control Surfaces and Vortex Generators Explained | Model Aviation">
            <a:extLst>
              <a:ext uri="{FF2B5EF4-FFF2-40B4-BE49-F238E27FC236}">
                <a16:creationId xmlns:a16="http://schemas.microsoft.com/office/drawing/2014/main" id="{963D7AFE-FB44-5A0E-ACF6-C950F3C365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80" r="25529"/>
          <a:stretch/>
        </p:blipFill>
        <p:spPr bwMode="auto">
          <a:xfrm>
            <a:off x="4760701" y="2255386"/>
            <a:ext cx="3368062" cy="113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rrow: Down 6">
            <a:extLst>
              <a:ext uri="{FF2B5EF4-FFF2-40B4-BE49-F238E27FC236}">
                <a16:creationId xmlns:a16="http://schemas.microsoft.com/office/drawing/2014/main" id="{61577700-C1A7-124F-5211-524EBA10A95D}"/>
              </a:ext>
            </a:extLst>
          </p:cNvPr>
          <p:cNvSpPr/>
          <p:nvPr/>
        </p:nvSpPr>
        <p:spPr>
          <a:xfrm>
            <a:off x="7100299" y="2255386"/>
            <a:ext cx="282333" cy="325739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E2D91440-74F4-F9EC-3520-681CE873476B}"/>
              </a:ext>
            </a:extLst>
          </p:cNvPr>
          <p:cNvSpPr/>
          <p:nvPr/>
        </p:nvSpPr>
        <p:spPr>
          <a:xfrm>
            <a:off x="7032949" y="976466"/>
            <a:ext cx="282333" cy="325739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6" descr="Complex flow structure in the pipe bend. (a) Cross sectional planes for...  | Download Scientific Diagram">
            <a:extLst>
              <a:ext uri="{FF2B5EF4-FFF2-40B4-BE49-F238E27FC236}">
                <a16:creationId xmlns:a16="http://schemas.microsoft.com/office/drawing/2014/main" id="{D1E67A63-056D-1020-4016-BA96DFD993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1" b="52109"/>
          <a:stretch/>
        </p:blipFill>
        <p:spPr bwMode="auto">
          <a:xfrm>
            <a:off x="7269165" y="3458617"/>
            <a:ext cx="1719196" cy="154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row: Down 9">
            <a:extLst>
              <a:ext uri="{FF2B5EF4-FFF2-40B4-BE49-F238E27FC236}">
                <a16:creationId xmlns:a16="http://schemas.microsoft.com/office/drawing/2014/main" id="{F169481F-DC28-78A7-0E7E-31B3C2EA3316}"/>
              </a:ext>
            </a:extLst>
          </p:cNvPr>
          <p:cNvSpPr/>
          <p:nvPr/>
        </p:nvSpPr>
        <p:spPr>
          <a:xfrm rot="10800000">
            <a:off x="8422658" y="3973010"/>
            <a:ext cx="255568" cy="281400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EC275E-5854-5EE7-A49E-1179765E64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1122" y="3497028"/>
            <a:ext cx="2357908" cy="141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8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60AB-6DA7-B1AD-BF69-8AD5842C7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Plots – Section Pressure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5D735A-713F-984F-2144-9A62853D81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Can view pressure distributions over user defined Cross Sections.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B7F57A-994A-2777-12E4-577852A266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BA4D63-E4F3-B058-538C-72481D2E2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034" y="2026988"/>
            <a:ext cx="3288132" cy="23938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A7C8E0-8E23-FC26-5169-B6C6B15C1F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770"/>
          <a:stretch/>
        </p:blipFill>
        <p:spPr>
          <a:xfrm>
            <a:off x="646837" y="2953212"/>
            <a:ext cx="3187700" cy="14675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8BFCF9-38E2-6445-6AB5-E61560EB0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231" y="1525582"/>
            <a:ext cx="2501867" cy="766904"/>
          </a:xfrm>
          <a:prstGeom prst="rect">
            <a:avLst/>
          </a:prstGeom>
        </p:spPr>
      </p:pic>
      <p:sp>
        <p:nvSpPr>
          <p:cNvPr id="8" name="Arrow: Down 7">
            <a:extLst>
              <a:ext uri="{FF2B5EF4-FFF2-40B4-BE49-F238E27FC236}">
                <a16:creationId xmlns:a16="http://schemas.microsoft.com/office/drawing/2014/main" id="{18E8C6FE-2E0C-201A-BAAB-962CB7D00139}"/>
              </a:ext>
            </a:extLst>
          </p:cNvPr>
          <p:cNvSpPr/>
          <p:nvPr/>
        </p:nvSpPr>
        <p:spPr>
          <a:xfrm>
            <a:off x="1931947" y="2578636"/>
            <a:ext cx="338195" cy="29999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D88845A5-A804-6E72-6F03-38A8572E2057}"/>
              </a:ext>
            </a:extLst>
          </p:cNvPr>
          <p:cNvSpPr/>
          <p:nvPr/>
        </p:nvSpPr>
        <p:spPr>
          <a:xfrm rot="16200000">
            <a:off x="4221497" y="3395340"/>
            <a:ext cx="338197" cy="29999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82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500E8-1F7B-AA5A-B591-5414603CA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Plots – Solver Sweeper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98BD24B-D602-2430-8261-060BBD18F852}"/>
                  </a:ext>
                </a:extLst>
              </p:cNvPr>
              <p:cNvSpPr>
                <a:spLocks noGrp="1"/>
              </p:cNvSpPr>
              <p:nvPr>
                <p:ph type="body" sz="quarter" idx="11"/>
              </p:nvPr>
            </p:nvSpPr>
            <p:spPr/>
            <p:txBody>
              <a:bodyPr/>
              <a:lstStyle/>
              <a:p>
                <a:r>
                  <a:rPr lang="en-US" dirty="0"/>
                  <a:t>The results from the Solver Sweeper toolbox can be plotted to show forces vs sweep variables for example: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𝐴𝑜𝐴</m:t>
                    </m:r>
                  </m:oMath>
                </a14:m>
                <a:r>
                  <a:rPr lang="en-US" dirty="0"/>
                  <a:t> vs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98BD24B-D602-2430-8261-060BBD18F8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1"/>
              </p:nvPr>
            </p:nvSpPr>
            <p:spPr>
              <a:blipFill>
                <a:blip r:embed="rId2"/>
                <a:stretch>
                  <a:fillRect l="-74" t="-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183ED2-EA3A-21D8-FEBF-4A633E7B4F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BFEC18-DE7A-255C-A293-BD7CDCAA4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9833" y="1856821"/>
            <a:ext cx="3575883" cy="2783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0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EA0F46-E758-F21B-4A28-C650DDC513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Toolboxes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E8B73-7B1F-FAFC-3D16-ECF40E2033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70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7E4751-D0AC-7137-9DC8-233525167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Toolboxes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972178-312A-FCC8-265B-011EB61F3E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Currently there are 4 toolboxes in </a:t>
            </a:r>
            <a:r>
              <a:rPr lang="en-US" dirty="0" err="1"/>
              <a:t>FlightStream</a:t>
            </a:r>
            <a:r>
              <a:rPr lang="en-US" dirty="0"/>
              <a:t> (more in development)</a:t>
            </a:r>
          </a:p>
          <a:p>
            <a:endParaRPr lang="en-US" dirty="0"/>
          </a:p>
          <a:p>
            <a:r>
              <a:rPr lang="en-US" dirty="0"/>
              <a:t>Two are commonly used:</a:t>
            </a:r>
          </a:p>
          <a:p>
            <a:pPr lvl="1"/>
            <a:r>
              <a:rPr lang="en-US" dirty="0"/>
              <a:t>Solver Sweeper</a:t>
            </a:r>
          </a:p>
          <a:p>
            <a:pPr lvl="1"/>
            <a:r>
              <a:rPr lang="en-US" dirty="0"/>
              <a:t>Stability &amp; Control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21B13B-2300-9F27-D47B-C6A1583E5A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57" b="2130"/>
          <a:stretch/>
        </p:blipFill>
        <p:spPr>
          <a:xfrm>
            <a:off x="4150235" y="1896023"/>
            <a:ext cx="4324998" cy="160403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C6315-49AF-63EA-EC58-94B1345D82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0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F611C-62DF-E3AF-790D-C0DF93F14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Toolbox – Solver Sweeper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1A3CA-24A0-9837-4521-98A70F0125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441700" cy="3445524"/>
          </a:xfrm>
        </p:spPr>
        <p:txBody>
          <a:bodyPr/>
          <a:lstStyle/>
          <a:p>
            <a:r>
              <a:rPr lang="en-US" dirty="0"/>
              <a:t>The most commonly used tool is solver sweeper. </a:t>
            </a:r>
          </a:p>
          <a:p>
            <a:endParaRPr lang="en-US" dirty="0"/>
          </a:p>
          <a:p>
            <a:r>
              <a:rPr lang="en-US" dirty="0"/>
              <a:t>It allows you to sweep various solver parameters to generate aerodynamic databases.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966C46-87BA-6C6A-CD1A-2D04A829AC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86CF7E-C522-CCD1-CE37-DB031B8A0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714" y="722698"/>
            <a:ext cx="3613257" cy="371346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266C8A-62FF-E0B5-AE71-355CC1F5B255}"/>
              </a:ext>
            </a:extLst>
          </p:cNvPr>
          <p:cNvSpPr txBox="1"/>
          <p:nvPr/>
        </p:nvSpPr>
        <p:spPr>
          <a:xfrm>
            <a:off x="4299478" y="1549784"/>
            <a:ext cx="1080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Sweep parameters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61776-1562-C042-49D8-DAF36D3CBAD6}"/>
              </a:ext>
            </a:extLst>
          </p:cNvPr>
          <p:cNvSpPr txBox="1"/>
          <p:nvPr/>
        </p:nvSpPr>
        <p:spPr>
          <a:xfrm>
            <a:off x="4340294" y="2605309"/>
            <a:ext cx="1242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Export file window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8E38A8-A40E-51BF-FA2B-B410002BCEE4}"/>
              </a:ext>
            </a:extLst>
          </p:cNvPr>
          <p:cNvSpPr txBox="1"/>
          <p:nvPr/>
        </p:nvSpPr>
        <p:spPr>
          <a:xfrm>
            <a:off x="4145364" y="3897582"/>
            <a:ext cx="1437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Force/moment results</a:t>
            </a:r>
          </a:p>
        </p:txBody>
      </p:sp>
    </p:spTree>
    <p:extLst>
      <p:ext uri="{BB962C8B-B14F-4D97-AF65-F5344CB8AC3E}">
        <p14:creationId xmlns:p14="http://schemas.microsoft.com/office/powerpoint/2010/main" val="94743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29CAC-B4CA-B953-FD01-CF99AA436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Toolbox – Stability &amp; Control (SCT)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D52565-2572-4CA8-57AC-817E2F94CC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1" y="975278"/>
            <a:ext cx="3860800" cy="1831422"/>
          </a:xfrm>
        </p:spPr>
        <p:txBody>
          <a:bodyPr/>
          <a:lstStyle/>
          <a:p>
            <a:r>
              <a:rPr lang="en-US" sz="1400" dirty="0"/>
              <a:t>Allows you to setup Stability &amp; Control derivatives</a:t>
            </a:r>
          </a:p>
          <a:p>
            <a:endParaRPr lang="en-US" sz="1400" dirty="0"/>
          </a:p>
          <a:p>
            <a:r>
              <a:rPr lang="en-US" sz="1400" dirty="0" err="1"/>
              <a:t>FlightStream</a:t>
            </a:r>
            <a:r>
              <a:rPr lang="en-US" sz="1400" dirty="0"/>
              <a:t> automatically perturbs the solution file to calculate the desired derivatives.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143C8E-5184-8EBC-0347-D8F854CAA8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95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1AFE5CE-A09B-8A1F-3CAA-0CC99DBFD381}"/>
                  </a:ext>
                </a:extLst>
              </p:cNvPr>
              <p:cNvSpPr txBox="1"/>
              <p:nvPr/>
            </p:nvSpPr>
            <p:spPr>
              <a:xfrm>
                <a:off x="1183242" y="3093249"/>
                <a:ext cx="2662716" cy="6346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b>
                          </m:sSub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𝑑𝐶𝐿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den>
                      </m:f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,1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1AFE5CE-A09B-8A1F-3CAA-0CC99DBFD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3242" y="3093249"/>
                <a:ext cx="2662716" cy="6346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12FE11BD-AE02-84FB-6FC7-FB9950708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044" y="755869"/>
            <a:ext cx="3472531" cy="34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8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4057-F831-52B2-75C2-690DFE406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 – Solver Sweep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004C8-CF10-8D31-5B49-4DE45DE5C2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975278"/>
            <a:ext cx="8201025" cy="574122"/>
          </a:xfrm>
        </p:spPr>
        <p:txBody>
          <a:bodyPr/>
          <a:lstStyle/>
          <a:p>
            <a:r>
              <a:rPr lang="en-US" dirty="0"/>
              <a:t>Open the previously saved </a:t>
            </a:r>
            <a:r>
              <a:rPr lang="en-US" dirty="0" err="1"/>
              <a:t>fsm</a:t>
            </a:r>
            <a:r>
              <a:rPr lang="en-US" dirty="0"/>
              <a:t> file.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9C1FB2-38D2-8C6D-97DA-4410125AB7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ACDA46-70BB-B223-D9BB-06993D2489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9486"/>
            <a:ext cx="9144000" cy="323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8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555B8-F07A-DD57-D96F-8F92B43D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 – Solver Sweep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CAFCFC-BF63-49CF-0BEE-C69289BAC1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34ECD8-4382-302C-CE3B-776706A8D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3789"/>
            <a:ext cx="9144000" cy="3177413"/>
          </a:xfrm>
          <a:prstGeom prst="rect">
            <a:avLst/>
          </a:prstGeom>
        </p:spPr>
      </p:pic>
      <p:sp>
        <p:nvSpPr>
          <p:cNvPr id="6" name="Octagon 5">
            <a:extLst>
              <a:ext uri="{FF2B5EF4-FFF2-40B4-BE49-F238E27FC236}">
                <a16:creationId xmlns:a16="http://schemas.microsoft.com/office/drawing/2014/main" id="{70A2D3B7-F3B1-4680-A060-1F682922404C}"/>
              </a:ext>
            </a:extLst>
          </p:cNvPr>
          <p:cNvSpPr/>
          <p:nvPr/>
        </p:nvSpPr>
        <p:spPr>
          <a:xfrm>
            <a:off x="8305800" y="3886932"/>
            <a:ext cx="367144" cy="338242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95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8AC60-702E-CFCB-522C-BA4764B5F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Physics – </a:t>
            </a:r>
            <a:r>
              <a:rPr lang="en-US" i="1" dirty="0"/>
              <a:t>Airliner Example – Stability Toolbox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A020E6-5FC4-8D11-09A8-2DE98BD38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B5984-C094-0A42-BFB6-9F57449A1222}" type="slidenum">
              <a:rPr lang="en-US" smtClean="0"/>
              <a:pPr/>
              <a:t>98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657FB1-502F-4D8A-D7E5-26EC8ADE8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6732"/>
            <a:ext cx="9144000" cy="3624036"/>
          </a:xfrm>
          <a:prstGeom prst="rect">
            <a:avLst/>
          </a:prstGeom>
        </p:spPr>
      </p:pic>
      <p:sp>
        <p:nvSpPr>
          <p:cNvPr id="6" name="Octagon 5">
            <a:extLst>
              <a:ext uri="{FF2B5EF4-FFF2-40B4-BE49-F238E27FC236}">
                <a16:creationId xmlns:a16="http://schemas.microsoft.com/office/drawing/2014/main" id="{05A06587-8314-E660-D5F1-7C512E958BC8}"/>
              </a:ext>
            </a:extLst>
          </p:cNvPr>
          <p:cNvSpPr/>
          <p:nvPr/>
        </p:nvSpPr>
        <p:spPr>
          <a:xfrm>
            <a:off x="8488633" y="4240342"/>
            <a:ext cx="368622" cy="339603"/>
          </a:xfrm>
          <a:prstGeom prst="octagon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EA0F46-E758-F21B-4A28-C650DDC513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Unsteady solver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E8B73-7B1F-FAFC-3D16-ECF40E20338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4649788"/>
            <a:ext cx="2057400" cy="273050"/>
          </a:xfrm>
        </p:spPr>
        <p:txBody>
          <a:bodyPr/>
          <a:lstStyle/>
          <a:p>
            <a:fld id="{C51B5984-C094-0A42-BFB6-9F57449A1222}" type="slidenum">
              <a:rPr lang="en-US" smtClean="0"/>
              <a:pPr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68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ltair Theme">
  <a:themeElements>
    <a:clrScheme name="Altair Digital Colors">
      <a:dk1>
        <a:srgbClr val="000000"/>
      </a:dk1>
      <a:lt1>
        <a:srgbClr val="FFFFFF"/>
      </a:lt1>
      <a:dk2>
        <a:srgbClr val="FA4616"/>
      </a:dk2>
      <a:lt2>
        <a:srgbClr val="005776"/>
      </a:lt2>
      <a:accent1>
        <a:srgbClr val="2CCCD3"/>
      </a:accent1>
      <a:accent2>
        <a:srgbClr val="FFA300"/>
      </a:accent2>
      <a:accent3>
        <a:srgbClr val="A7E6D7"/>
      </a:accent3>
      <a:accent4>
        <a:srgbClr val="642667"/>
      </a:accent4>
      <a:accent5>
        <a:srgbClr val="47A23F"/>
      </a:accent5>
      <a:accent6>
        <a:srgbClr val="FFC600"/>
      </a:accent6>
      <a:hlink>
        <a:srgbClr val="A2AAAD"/>
      </a:hlink>
      <a:folHlink>
        <a:srgbClr val="A2AAAD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Autofit/>
      </a:bodyPr>
      <a:lstStyle>
        <a:defPPr algn="l">
          <a:defRPr sz="1100" b="0" dirty="0">
            <a:solidFill>
              <a:schemeClr val="bg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ltair and Brand Theme">
  <a:themeElements>
    <a:clrScheme name="Altair Digital Colors">
      <a:dk1>
        <a:srgbClr val="000000"/>
      </a:dk1>
      <a:lt1>
        <a:srgbClr val="FFFFFF"/>
      </a:lt1>
      <a:dk2>
        <a:srgbClr val="FA4616"/>
      </a:dk2>
      <a:lt2>
        <a:srgbClr val="005776"/>
      </a:lt2>
      <a:accent1>
        <a:srgbClr val="2CCCD3"/>
      </a:accent1>
      <a:accent2>
        <a:srgbClr val="FFA300"/>
      </a:accent2>
      <a:accent3>
        <a:srgbClr val="A7E6D7"/>
      </a:accent3>
      <a:accent4>
        <a:srgbClr val="642667"/>
      </a:accent4>
      <a:accent5>
        <a:srgbClr val="47A23F"/>
      </a:accent5>
      <a:accent6>
        <a:srgbClr val="FFC600"/>
      </a:accent6>
      <a:hlink>
        <a:srgbClr val="A2AAAD"/>
      </a:hlink>
      <a:folHlink>
        <a:srgbClr val="A2AAAD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headEnd type="triangl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6F62C99C0C8D488DF3F3FA1CBC8843" ma:contentTypeVersion="3" ma:contentTypeDescription="Create a new document." ma:contentTypeScope="" ma:versionID="1f4f51a62de4efdb306be6d0274b6d0c">
  <xsd:schema xmlns:xsd="http://www.w3.org/2001/XMLSchema" xmlns:xs="http://www.w3.org/2001/XMLSchema" xmlns:p="http://schemas.microsoft.com/office/2006/metadata/properties" xmlns:ns1="http://schemas.microsoft.com/sharepoint/v3" xmlns:ns2="b2a617ee-3ffe-428a-84d7-c6892b073a9f" targetNamespace="http://schemas.microsoft.com/office/2006/metadata/properties" ma:root="true" ma:fieldsID="e27b04adabb42014b4f2baaeebd6674f" ns1:_="" ns2:_="">
    <xsd:import namespace="http://schemas.microsoft.com/sharepoint/v3"/>
    <xsd:import namespace="b2a617ee-3ffe-428a-84d7-c6892b073a9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a617ee-3ffe-428a-84d7-c6892b073a9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300750-9CBE-4429-AAE2-1EE14E8FB7C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70322F42-2107-4E82-8AD0-65C88FBD67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2a617ee-3ffe-428a-84d7-c6892b073a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6FDB7B2-8644-42A6-B5A0-98E3FF607B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17276</TotalTime>
  <Words>3867</Words>
  <Application>Microsoft Office PowerPoint</Application>
  <PresentationFormat>On-screen Show (16:9)</PresentationFormat>
  <Paragraphs>702</Paragraphs>
  <Slides>139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139</vt:i4>
      </vt:variant>
    </vt:vector>
  </HeadingPairs>
  <TitlesOfParts>
    <vt:vector size="149" baseType="lpstr">
      <vt:lpstr>Arial</vt:lpstr>
      <vt:lpstr>Arial Black</vt:lpstr>
      <vt:lpstr>Calibri</vt:lpstr>
      <vt:lpstr>Cambria Math</vt:lpstr>
      <vt:lpstr>Cascadia Mono SemiLight</vt:lpstr>
      <vt:lpstr>Courier New</vt:lpstr>
      <vt:lpstr>Söhne</vt:lpstr>
      <vt:lpstr>Wingdings</vt:lpstr>
      <vt:lpstr>Altair Theme</vt:lpstr>
      <vt:lpstr>Altair and Brand Theme</vt:lpstr>
      <vt:lpstr>Flightstream training</vt:lpstr>
      <vt:lpstr>Training Outline</vt:lpstr>
      <vt:lpstr>Training Objectives</vt:lpstr>
      <vt:lpstr>Training Legend</vt:lpstr>
      <vt:lpstr>FlightStream Solver Fundamentals</vt:lpstr>
      <vt:lpstr>Potential Flow</vt:lpstr>
      <vt:lpstr>Viscous Effects</vt:lpstr>
      <vt:lpstr>Surface Mesh</vt:lpstr>
      <vt:lpstr>Potential Flow Limitations</vt:lpstr>
      <vt:lpstr>Graphical user interface</vt:lpstr>
      <vt:lpstr>User Interface</vt:lpstr>
      <vt:lpstr>Scenes</vt:lpstr>
      <vt:lpstr>User Interface - Toolbar</vt:lpstr>
      <vt:lpstr>User Interface - Statistics</vt:lpstr>
      <vt:lpstr>User Interface – Control Menu </vt:lpstr>
      <vt:lpstr>User Interface – Solver</vt:lpstr>
      <vt:lpstr>User Manual</vt:lpstr>
      <vt:lpstr>CAD</vt:lpstr>
      <vt:lpstr>CAD - Basics</vt:lpstr>
      <vt:lpstr>CAD - Basics</vt:lpstr>
      <vt:lpstr>CAD - Manipulating</vt:lpstr>
      <vt:lpstr>CAD - Tessellation</vt:lpstr>
      <vt:lpstr>CAD – Trimmed Mesher</vt:lpstr>
      <vt:lpstr>CAD – Aligned Mesher</vt:lpstr>
      <vt:lpstr>CAD – Curves</vt:lpstr>
      <vt:lpstr>CAD – Box Example</vt:lpstr>
      <vt:lpstr>CAD – Box Example</vt:lpstr>
      <vt:lpstr>CAD – NASA CRM Example</vt:lpstr>
      <vt:lpstr>CAD – NASA CRM Example</vt:lpstr>
      <vt:lpstr>CAD – Extracting Cross Sections Example</vt:lpstr>
      <vt:lpstr>CAD – Extracting Cross Sections Example</vt:lpstr>
      <vt:lpstr>CAD – Extracting Cross Sections Example</vt:lpstr>
      <vt:lpstr>CAD – Extracting Cross Sections Example</vt:lpstr>
      <vt:lpstr>Challenge</vt:lpstr>
      <vt:lpstr>Mesh</vt:lpstr>
      <vt:lpstr>Mesh - Basics</vt:lpstr>
      <vt:lpstr>Geometry Workflow</vt:lpstr>
      <vt:lpstr>Mesh - Importing</vt:lpstr>
      <vt:lpstr>Mesh – Tools</vt:lpstr>
      <vt:lpstr>Mesh – Tools</vt:lpstr>
      <vt:lpstr>Mesh – Tools</vt:lpstr>
      <vt:lpstr>Mesh – Topology Window</vt:lpstr>
      <vt:lpstr>Mesh – Topology Diagnostics</vt:lpstr>
      <vt:lpstr>Mesh – (Common) Topology Fixes</vt:lpstr>
      <vt:lpstr>Mesh - Component Cross Section  (CCS)</vt:lpstr>
      <vt:lpstr>Mesh - Component Cross Section  (CCS)</vt:lpstr>
      <vt:lpstr>Mesh - Component Cross Section  (CCS)</vt:lpstr>
      <vt:lpstr>Mesh – Wing STL Example</vt:lpstr>
      <vt:lpstr>Mesh – Wing STL Example</vt:lpstr>
      <vt:lpstr>Mesh – Wing STL Example</vt:lpstr>
      <vt:lpstr>Mesh – Wing STL Example</vt:lpstr>
      <vt:lpstr>Mesh – CCS Wing Example</vt:lpstr>
      <vt:lpstr>Mesh – CCS Wing Example</vt:lpstr>
      <vt:lpstr>Mesh - OpenVSP</vt:lpstr>
      <vt:lpstr>Mesh – OpenVSP Example</vt:lpstr>
      <vt:lpstr>Mesh – OpenVSP Example</vt:lpstr>
      <vt:lpstr>Mesh – OpenVSP Example</vt:lpstr>
      <vt:lpstr>Mesh – OpenVSP Example</vt:lpstr>
      <vt:lpstr>User Feature Edges</vt:lpstr>
      <vt:lpstr>Physics setup</vt:lpstr>
      <vt:lpstr>Physics</vt:lpstr>
      <vt:lpstr>Trailing Edges</vt:lpstr>
      <vt:lpstr>Base Flow Regions</vt:lpstr>
      <vt:lpstr>Viscous Corrections</vt:lpstr>
      <vt:lpstr>Flow Separation</vt:lpstr>
      <vt:lpstr>Freestream Fluid</vt:lpstr>
      <vt:lpstr>Physics – Airliner Example</vt:lpstr>
      <vt:lpstr>Physics – Airliner Example</vt:lpstr>
      <vt:lpstr>Physics – Airliner Example</vt:lpstr>
      <vt:lpstr>Additional Physics – Actuators</vt:lpstr>
      <vt:lpstr>Physics – Airliner Example</vt:lpstr>
      <vt:lpstr>Physics – Airliner Example</vt:lpstr>
      <vt:lpstr>Physics – Airliner Example</vt:lpstr>
      <vt:lpstr>Physics – Solver Divergence</vt:lpstr>
      <vt:lpstr>Physics – Analysis Tab</vt:lpstr>
      <vt:lpstr>Physics – Analysis Tab</vt:lpstr>
      <vt:lpstr>Physics – Analysis Tab</vt:lpstr>
      <vt:lpstr>solver</vt:lpstr>
      <vt:lpstr>Solver</vt:lpstr>
      <vt:lpstr>Solver – Scene Settings</vt:lpstr>
      <vt:lpstr>Solver - Toolbar</vt:lpstr>
      <vt:lpstr>Solver - Initialization</vt:lpstr>
      <vt:lpstr>Solver - Initialization</vt:lpstr>
      <vt:lpstr>Compressible Flow</vt:lpstr>
      <vt:lpstr>Solver - Contours</vt:lpstr>
      <vt:lpstr>Plots</vt:lpstr>
      <vt:lpstr>Plots</vt:lpstr>
      <vt:lpstr>Plots – Iterations</vt:lpstr>
      <vt:lpstr>Plots – Sectional Forces</vt:lpstr>
      <vt:lpstr>Plots – Section Pressure</vt:lpstr>
      <vt:lpstr>Plots – Solver Sweeper</vt:lpstr>
      <vt:lpstr>Toolboxes</vt:lpstr>
      <vt:lpstr>Toolboxes</vt:lpstr>
      <vt:lpstr>Toolbox – Solver Sweeper</vt:lpstr>
      <vt:lpstr>Toolbox – Stability &amp; Control (SCT)</vt:lpstr>
      <vt:lpstr>Physics – Airliner Example – Solver Sweep</vt:lpstr>
      <vt:lpstr>Physics – Airliner Example – Solver Sweep</vt:lpstr>
      <vt:lpstr>Physics – Airliner Example – Stability Toolbox</vt:lpstr>
      <vt:lpstr>Unsteady solver</vt:lpstr>
      <vt:lpstr>Unsteady Solver</vt:lpstr>
      <vt:lpstr>Unsteady Solver – Solver Setup</vt:lpstr>
      <vt:lpstr>Unsteady Solver – Plots </vt:lpstr>
      <vt:lpstr>Unsteady Solver - Motions</vt:lpstr>
      <vt:lpstr>Unsteady Solver - Rotor</vt:lpstr>
      <vt:lpstr>Unsteady Solver - Rotor</vt:lpstr>
      <vt:lpstr>Unsteady Solver - Rotor</vt:lpstr>
      <vt:lpstr>Unsteady Solver - Rotor</vt:lpstr>
      <vt:lpstr>Unsteady Solver - Rotor</vt:lpstr>
      <vt:lpstr>Unsteady Solver - Rotor</vt:lpstr>
      <vt:lpstr>Unsteady Solver - Rotor</vt:lpstr>
      <vt:lpstr>Unsteady Solver - Rotor</vt:lpstr>
      <vt:lpstr>Unsteady Solver - Rotor</vt:lpstr>
      <vt:lpstr>Unsteady Solver - Rotor</vt:lpstr>
      <vt:lpstr>Unsteady Solver – Custom Motions</vt:lpstr>
      <vt:lpstr>Unsteady Solver – Custom Motions</vt:lpstr>
      <vt:lpstr>Unsteady Solver – Custom Motions</vt:lpstr>
      <vt:lpstr>Troubleshooting</vt:lpstr>
      <vt:lpstr>Troubleshooting</vt:lpstr>
      <vt:lpstr>Troubleshooting</vt:lpstr>
      <vt:lpstr>Post-processing</vt:lpstr>
      <vt:lpstr>Post-Processing</vt:lpstr>
      <vt:lpstr>Post-Processing - Probe Points</vt:lpstr>
      <vt:lpstr>Post-Processing – Surface Sections</vt:lpstr>
      <vt:lpstr>Post-Processing – Volume Sections</vt:lpstr>
      <vt:lpstr>Post-Processing – Off-body Streamlines</vt:lpstr>
      <vt:lpstr>Post-Processing – On-body Streamlines</vt:lpstr>
      <vt:lpstr>Post-Processing - Colormap</vt:lpstr>
      <vt:lpstr>Post Processing - Practice</vt:lpstr>
      <vt:lpstr>scripting</vt:lpstr>
      <vt:lpstr>Scripting  </vt:lpstr>
      <vt:lpstr>Scripting - Example</vt:lpstr>
      <vt:lpstr>Scripting - Example</vt:lpstr>
      <vt:lpstr>Scripting - Example</vt:lpstr>
      <vt:lpstr>Training Conclusion</vt:lpstr>
      <vt:lpstr>Challenge Problems</vt:lpstr>
      <vt:lpstr>Challenge 1 - Wing</vt:lpstr>
      <vt:lpstr>Challenge 2 -Scripting</vt:lpstr>
      <vt:lpstr>Challenge 3 – Pitching Aircraft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Gorski</dc:creator>
  <cp:lastModifiedBy>Daniel Enriquez</cp:lastModifiedBy>
  <cp:revision>409</cp:revision>
  <dcterms:created xsi:type="dcterms:W3CDTF">2020-03-05T17:18:55Z</dcterms:created>
  <dcterms:modified xsi:type="dcterms:W3CDTF">2024-09-06T16:50:03Z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0x010100DE6F62C99C0C8D488DF3F3FA1CBC8843</vt:lpwstr>
  </property>
</Properties>
</file>